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9" d="100"/>
          <a:sy n="39" d="100"/>
        </p:scale>
        <p:origin x="-810"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39D5CB72-F61E-4206-ACEC-54CA77FD18A0}" type="datetimeFigureOut">
              <a:rPr lang="id-ID" smtClean="0"/>
              <a:pPr/>
              <a:t>10/10/2017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570D1D8-F89F-4B60-85CE-3D0D706A1E5F}"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39D5CB72-F61E-4206-ACEC-54CA77FD18A0}" type="datetimeFigureOut">
              <a:rPr lang="id-ID" smtClean="0"/>
              <a:pPr/>
              <a:t>10/10/2017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570D1D8-F89F-4B60-85CE-3D0D706A1E5F}"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39D5CB72-F61E-4206-ACEC-54CA77FD18A0}" type="datetimeFigureOut">
              <a:rPr lang="id-ID" smtClean="0"/>
              <a:pPr/>
              <a:t>10/10/2017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570D1D8-F89F-4B60-85CE-3D0D706A1E5F}"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39D5CB72-F61E-4206-ACEC-54CA77FD18A0}" type="datetimeFigureOut">
              <a:rPr lang="id-ID" smtClean="0"/>
              <a:pPr/>
              <a:t>10/10/2017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570D1D8-F89F-4B60-85CE-3D0D706A1E5F}"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9D5CB72-F61E-4206-ACEC-54CA77FD18A0}" type="datetimeFigureOut">
              <a:rPr lang="id-ID" smtClean="0"/>
              <a:pPr/>
              <a:t>10/10/2017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570D1D8-F89F-4B60-85CE-3D0D706A1E5F}"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39D5CB72-F61E-4206-ACEC-54CA77FD18A0}" type="datetimeFigureOut">
              <a:rPr lang="id-ID" smtClean="0"/>
              <a:pPr/>
              <a:t>10/10/2017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5570D1D8-F89F-4B60-85CE-3D0D706A1E5F}"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39D5CB72-F61E-4206-ACEC-54CA77FD18A0}" type="datetimeFigureOut">
              <a:rPr lang="id-ID" smtClean="0"/>
              <a:pPr/>
              <a:t>10/10/2017</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5570D1D8-F89F-4B60-85CE-3D0D706A1E5F}"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39D5CB72-F61E-4206-ACEC-54CA77FD18A0}" type="datetimeFigureOut">
              <a:rPr lang="id-ID" smtClean="0"/>
              <a:pPr/>
              <a:t>10/10/2017</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5570D1D8-F89F-4B60-85CE-3D0D706A1E5F}"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D5CB72-F61E-4206-ACEC-54CA77FD18A0}" type="datetimeFigureOut">
              <a:rPr lang="id-ID" smtClean="0"/>
              <a:pPr/>
              <a:t>10/10/2017</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5570D1D8-F89F-4B60-85CE-3D0D706A1E5F}"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D5CB72-F61E-4206-ACEC-54CA77FD18A0}" type="datetimeFigureOut">
              <a:rPr lang="id-ID" smtClean="0"/>
              <a:pPr/>
              <a:t>10/10/2017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5570D1D8-F89F-4B60-85CE-3D0D706A1E5F}"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D5CB72-F61E-4206-ACEC-54CA77FD18A0}" type="datetimeFigureOut">
              <a:rPr lang="id-ID" smtClean="0"/>
              <a:pPr/>
              <a:t>10/10/2017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5570D1D8-F89F-4B60-85CE-3D0D706A1E5F}"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D5CB72-F61E-4206-ACEC-54CA77FD18A0}" type="datetimeFigureOut">
              <a:rPr lang="id-ID" smtClean="0"/>
              <a:pPr/>
              <a:t>10/10/2017</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70D1D8-F89F-4B60-85CE-3D0D706A1E5F}"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b="1" dirty="0" smtClean="0"/>
              <a:t>BIAYA TENAGA KERJA</a:t>
            </a:r>
            <a:endParaRPr lang="id-ID" b="1" dirty="0"/>
          </a:p>
        </p:txBody>
      </p:sp>
      <p:sp>
        <p:nvSpPr>
          <p:cNvPr id="3" name="Subtitle 2"/>
          <p:cNvSpPr>
            <a:spLocks noGrp="1"/>
          </p:cNvSpPr>
          <p:nvPr>
            <p:ph type="subTitle" idx="1"/>
          </p:nvPr>
        </p:nvSpPr>
        <p:spPr/>
        <p:txBody>
          <a:bodyPr>
            <a:normAutofit/>
          </a:bodyPr>
          <a:lstStyle/>
          <a:p>
            <a:pPr algn="r"/>
            <a:r>
              <a:rPr lang="id-ID" sz="2400" dirty="0" smtClean="0"/>
              <a:t>HARIRI, SE., M.Ak</a:t>
            </a:r>
          </a:p>
          <a:p>
            <a:pPr algn="r"/>
            <a:r>
              <a:rPr lang="id-ID" sz="2400" dirty="0" smtClean="0"/>
              <a:t>Universitas Islam Malang</a:t>
            </a:r>
          </a:p>
          <a:p>
            <a:pPr algn="r"/>
            <a:r>
              <a:rPr lang="id-ID" sz="2400" dirty="0" smtClean="0"/>
              <a:t>2016</a:t>
            </a:r>
            <a:endParaRPr lang="id-ID"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b="1" dirty="0" smtClean="0"/>
              <a:t>Program Insentif</a:t>
            </a:r>
            <a:endParaRPr lang="id-ID" b="1" dirty="0"/>
          </a:p>
        </p:txBody>
      </p:sp>
      <p:sp>
        <p:nvSpPr>
          <p:cNvPr id="3" name="Content Placeholder 2"/>
          <p:cNvSpPr>
            <a:spLocks noGrp="1"/>
          </p:cNvSpPr>
          <p:nvPr>
            <p:ph idx="1"/>
          </p:nvPr>
        </p:nvSpPr>
        <p:spPr/>
        <p:txBody>
          <a:bodyPr>
            <a:normAutofit lnSpcReduction="10000"/>
          </a:bodyPr>
          <a:lstStyle/>
          <a:p>
            <a:pPr>
              <a:buNone/>
            </a:pPr>
            <a:r>
              <a:rPr lang="id-ID" dirty="0" smtClean="0"/>
              <a:t>Untuk meningkatkan produktivitas tenaga kerja adalah pemberian kompensasi tambahan kepada karyawan melalui program insentif.</a:t>
            </a:r>
          </a:p>
          <a:p>
            <a:pPr>
              <a:buNone/>
            </a:pPr>
            <a:r>
              <a:rPr lang="id-ID" dirty="0" smtClean="0"/>
              <a:t>Program insentif merupakan program yang dirancang oleh perusahaan untuk memberikan penghargaan lebih kepada karyawan yang berhasil mencapai prestasi di atas standar secara proporsional dengan kelebihan prestasi tersebut.</a:t>
            </a:r>
            <a:endParaRPr lang="id-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b="1" i="1" dirty="0" smtClean="0"/>
              <a:t>Tujuan Program Insentif</a:t>
            </a:r>
          </a:p>
          <a:p>
            <a:pPr>
              <a:buNone/>
            </a:pPr>
            <a:r>
              <a:rPr lang="id-ID" dirty="0" smtClean="0"/>
              <a:t>	Program insentif dirancang untuk mencapai tujuan, yaitu:</a:t>
            </a:r>
          </a:p>
          <a:p>
            <a:pPr marL="514350" indent="-514350">
              <a:buAutoNum type="arabicPeriod"/>
            </a:pPr>
            <a:r>
              <a:rPr lang="id-ID" dirty="0" smtClean="0"/>
              <a:t>Merangsang karyawan untuk memproduksi lebih banyak produk;</a:t>
            </a:r>
          </a:p>
          <a:p>
            <a:pPr marL="514350" indent="-514350">
              <a:buAutoNum type="arabicPeriod"/>
            </a:pPr>
            <a:r>
              <a:rPr lang="id-ID" dirty="0" smtClean="0"/>
              <a:t>Memberikan kompensasi yang lebih besar kepada karyawan sesuai dengan prestasinya;</a:t>
            </a:r>
          </a:p>
          <a:p>
            <a:pPr marL="514350" indent="-514350">
              <a:buAutoNum type="arabicPeriod"/>
            </a:pPr>
            <a:r>
              <a:rPr lang="id-ID" dirty="0" smtClean="0"/>
              <a:t>Mengurangi biaya produksi per unit.</a:t>
            </a:r>
            <a:endParaRPr lang="id-ID"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a:buNone/>
            </a:pPr>
            <a:r>
              <a:rPr lang="id-ID" sz="2800" dirty="0" smtClean="0"/>
              <a:t>Pengaruh Insentif terhadap biaya konversi per unit</a:t>
            </a:r>
          </a:p>
          <a:p>
            <a:pPr>
              <a:buNone/>
            </a:pPr>
            <a:endParaRPr lang="id-ID" dirty="0"/>
          </a:p>
        </p:txBody>
      </p:sp>
      <p:graphicFrame>
        <p:nvGraphicFramePr>
          <p:cNvPr id="4" name="Table 3"/>
          <p:cNvGraphicFramePr>
            <a:graphicFrameLocks noGrp="1"/>
          </p:cNvGraphicFramePr>
          <p:nvPr/>
        </p:nvGraphicFramePr>
        <p:xfrm>
          <a:off x="285717" y="2357430"/>
          <a:ext cx="8572564" cy="1844040"/>
        </p:xfrm>
        <a:graphic>
          <a:graphicData uri="http://schemas.openxmlformats.org/drawingml/2006/table">
            <a:tbl>
              <a:tblPr firstRow="1" bandRow="1">
                <a:tableStyleId>{5C22544A-7EE6-4342-B048-85BDC9FD1C3A}</a:tableStyleId>
              </a:tblPr>
              <a:tblGrid>
                <a:gridCol w="2714647"/>
                <a:gridCol w="1071570"/>
                <a:gridCol w="928694"/>
                <a:gridCol w="1071570"/>
                <a:gridCol w="928694"/>
                <a:gridCol w="928694"/>
                <a:gridCol w="928695"/>
              </a:tblGrid>
              <a:tr h="370840">
                <a:tc rowSpan="2">
                  <a:txBody>
                    <a:bodyPr/>
                    <a:lstStyle/>
                    <a:p>
                      <a:pPr algn="ctr"/>
                      <a:r>
                        <a:rPr lang="id-ID" sz="1400" b="1" dirty="0" smtClean="0"/>
                        <a:t>Keterangan</a:t>
                      </a:r>
                      <a:endParaRPr lang="id-ID" sz="1400" b="1" dirty="0"/>
                    </a:p>
                  </a:txBody>
                  <a:tcPr anchor="ctr"/>
                </a:tc>
                <a:tc gridSpan="3">
                  <a:txBody>
                    <a:bodyPr/>
                    <a:lstStyle/>
                    <a:p>
                      <a:pPr algn="ctr"/>
                      <a:r>
                        <a:rPr lang="id-ID" sz="1400" b="1" dirty="0" smtClean="0"/>
                        <a:t>Total</a:t>
                      </a:r>
                      <a:endParaRPr lang="id-ID" sz="1400" b="1" dirty="0"/>
                    </a:p>
                  </a:txBody>
                  <a:tcPr anchor="ctr"/>
                </a:tc>
                <a:tc hMerge="1">
                  <a:txBody>
                    <a:bodyPr/>
                    <a:lstStyle/>
                    <a:p>
                      <a:endParaRPr lang="id-ID" sz="1400" dirty="0"/>
                    </a:p>
                  </a:txBody>
                  <a:tcPr/>
                </a:tc>
                <a:tc hMerge="1">
                  <a:txBody>
                    <a:bodyPr/>
                    <a:lstStyle/>
                    <a:p>
                      <a:endParaRPr lang="id-ID" sz="1400" dirty="0"/>
                    </a:p>
                  </a:txBody>
                  <a:tcPr/>
                </a:tc>
                <a:tc gridSpan="3">
                  <a:txBody>
                    <a:bodyPr/>
                    <a:lstStyle/>
                    <a:p>
                      <a:pPr algn="ctr"/>
                      <a:r>
                        <a:rPr lang="id-ID" sz="1400" b="1" dirty="0" smtClean="0"/>
                        <a:t>Per</a:t>
                      </a:r>
                      <a:r>
                        <a:rPr lang="id-ID" sz="1400" b="1" baseline="0" dirty="0" smtClean="0"/>
                        <a:t> Unit</a:t>
                      </a:r>
                      <a:endParaRPr lang="id-ID" sz="1400" b="1" dirty="0"/>
                    </a:p>
                  </a:txBody>
                  <a:tcPr anchor="ctr"/>
                </a:tc>
                <a:tc hMerge="1">
                  <a:txBody>
                    <a:bodyPr/>
                    <a:lstStyle/>
                    <a:p>
                      <a:endParaRPr lang="id-ID" sz="1400" dirty="0"/>
                    </a:p>
                  </a:txBody>
                  <a:tcPr/>
                </a:tc>
                <a:tc hMerge="1">
                  <a:txBody>
                    <a:bodyPr/>
                    <a:lstStyle/>
                    <a:p>
                      <a:endParaRPr lang="id-ID" sz="1400" dirty="0"/>
                    </a:p>
                  </a:txBody>
                  <a:tcPr/>
                </a:tc>
              </a:tr>
              <a:tr h="370840">
                <a:tc vMerge="1">
                  <a:txBody>
                    <a:bodyPr/>
                    <a:lstStyle/>
                    <a:p>
                      <a:endParaRPr lang="id-ID" sz="1400" dirty="0"/>
                    </a:p>
                  </a:txBody>
                  <a:tcPr/>
                </a:tc>
                <a:tc>
                  <a:txBody>
                    <a:bodyPr/>
                    <a:lstStyle/>
                    <a:p>
                      <a:pPr algn="ctr"/>
                      <a:r>
                        <a:rPr lang="id-ID" sz="1400" b="1" dirty="0" smtClean="0"/>
                        <a:t>Produksi</a:t>
                      </a:r>
                      <a:endParaRPr lang="id-ID" sz="1400" b="1" dirty="0"/>
                    </a:p>
                  </a:txBody>
                  <a:tcPr/>
                </a:tc>
                <a:tc>
                  <a:txBody>
                    <a:bodyPr/>
                    <a:lstStyle/>
                    <a:p>
                      <a:pPr algn="ctr"/>
                      <a:r>
                        <a:rPr lang="id-ID" sz="1400" b="1" dirty="0" smtClean="0"/>
                        <a:t>Biaya Tenaga Kerja</a:t>
                      </a:r>
                      <a:endParaRPr lang="id-ID" sz="1400" b="1" dirty="0"/>
                    </a:p>
                  </a:txBody>
                  <a:tcPr/>
                </a:tc>
                <a:tc>
                  <a:txBody>
                    <a:bodyPr/>
                    <a:lstStyle/>
                    <a:p>
                      <a:pPr algn="ctr"/>
                      <a:r>
                        <a:rPr lang="id-ID" sz="1400" b="1" dirty="0" smtClean="0"/>
                        <a:t>Biaya</a:t>
                      </a:r>
                      <a:r>
                        <a:rPr lang="id-ID" sz="1400" b="1" baseline="0" dirty="0" smtClean="0"/>
                        <a:t> Overhead Pabrik</a:t>
                      </a:r>
                      <a:endParaRPr lang="id-ID" sz="1400" b="1" dirty="0"/>
                    </a:p>
                  </a:txBody>
                  <a:tcPr/>
                </a:tc>
                <a:tc>
                  <a:txBody>
                    <a:bodyPr/>
                    <a:lstStyle/>
                    <a:p>
                      <a:pPr algn="ctr"/>
                      <a:r>
                        <a:rPr lang="id-ID" sz="1400" b="1" dirty="0" smtClean="0"/>
                        <a:t>Biaya Tenaga Kerja</a:t>
                      </a:r>
                      <a:endParaRPr lang="id-ID" sz="1400" b="1" dirty="0"/>
                    </a:p>
                  </a:txBody>
                  <a:tcPr/>
                </a:tc>
                <a:tc>
                  <a:txBody>
                    <a:bodyPr/>
                    <a:lstStyle/>
                    <a:p>
                      <a:pPr algn="ctr"/>
                      <a:r>
                        <a:rPr lang="id-ID" sz="1400" b="1" dirty="0" smtClean="0"/>
                        <a:t>Biaya Overhead Pabrik</a:t>
                      </a:r>
                      <a:endParaRPr lang="id-ID" sz="1400" b="1" dirty="0"/>
                    </a:p>
                  </a:txBody>
                  <a:tcPr/>
                </a:tc>
                <a:tc>
                  <a:txBody>
                    <a:bodyPr/>
                    <a:lstStyle/>
                    <a:p>
                      <a:pPr algn="ctr"/>
                      <a:r>
                        <a:rPr lang="id-ID" sz="1400" b="1" dirty="0" smtClean="0"/>
                        <a:t>Biaya</a:t>
                      </a:r>
                      <a:r>
                        <a:rPr lang="id-ID" sz="1400" b="1" baseline="0" dirty="0" smtClean="0"/>
                        <a:t> Konversi</a:t>
                      </a:r>
                      <a:endParaRPr lang="id-ID" sz="1400" b="1" dirty="0"/>
                    </a:p>
                  </a:txBody>
                  <a:tcPr/>
                </a:tc>
              </a:tr>
              <a:tr h="370840">
                <a:tc>
                  <a:txBody>
                    <a:bodyPr/>
                    <a:lstStyle/>
                    <a:p>
                      <a:r>
                        <a:rPr lang="id-ID" dirty="0" smtClean="0"/>
                        <a:t>Sebelum Program Insentif</a:t>
                      </a:r>
                      <a:endParaRPr lang="id-ID" dirty="0"/>
                    </a:p>
                  </a:txBody>
                  <a:tcPr/>
                </a:tc>
                <a:tc>
                  <a:txBody>
                    <a:bodyPr/>
                    <a:lstStyle/>
                    <a:p>
                      <a:pPr algn="ctr"/>
                      <a:r>
                        <a:rPr lang="id-ID" dirty="0" smtClean="0"/>
                        <a:t>200 unit</a:t>
                      </a:r>
                      <a:endParaRPr lang="id-ID" dirty="0"/>
                    </a:p>
                  </a:txBody>
                  <a:tcPr/>
                </a:tc>
                <a:tc>
                  <a:txBody>
                    <a:bodyPr/>
                    <a:lstStyle/>
                    <a:p>
                      <a:pPr algn="ctr"/>
                      <a:r>
                        <a:rPr lang="id-ID" sz="1600" dirty="0" smtClean="0"/>
                        <a:t>Rp.4.000</a:t>
                      </a:r>
                      <a:endParaRPr lang="id-ID" sz="1600" dirty="0"/>
                    </a:p>
                  </a:txBody>
                  <a:tcPr/>
                </a:tc>
                <a:tc>
                  <a:txBody>
                    <a:bodyPr/>
                    <a:lstStyle/>
                    <a:p>
                      <a:pPr algn="ctr"/>
                      <a:r>
                        <a:rPr lang="id-ID" sz="1600" dirty="0" smtClean="0"/>
                        <a:t>Rp.8.000</a:t>
                      </a:r>
                      <a:endParaRPr lang="id-ID" sz="1600" dirty="0"/>
                    </a:p>
                  </a:txBody>
                  <a:tcPr/>
                </a:tc>
                <a:tc>
                  <a:txBody>
                    <a:bodyPr/>
                    <a:lstStyle/>
                    <a:p>
                      <a:pPr algn="ctr"/>
                      <a:r>
                        <a:rPr lang="id-ID" dirty="0" smtClean="0"/>
                        <a:t>Rp.20</a:t>
                      </a:r>
                      <a:endParaRPr lang="id-ID" dirty="0"/>
                    </a:p>
                  </a:txBody>
                  <a:tcPr/>
                </a:tc>
                <a:tc>
                  <a:txBody>
                    <a:bodyPr/>
                    <a:lstStyle/>
                    <a:p>
                      <a:pPr algn="ctr"/>
                      <a:r>
                        <a:rPr lang="id-ID" dirty="0" smtClean="0"/>
                        <a:t>Rp.40</a:t>
                      </a:r>
                      <a:endParaRPr lang="id-ID" dirty="0"/>
                    </a:p>
                  </a:txBody>
                  <a:tcPr/>
                </a:tc>
                <a:tc>
                  <a:txBody>
                    <a:bodyPr/>
                    <a:lstStyle/>
                    <a:p>
                      <a:pPr algn="ctr"/>
                      <a:r>
                        <a:rPr lang="id-ID" dirty="0" smtClean="0"/>
                        <a:t>Rp.60</a:t>
                      </a:r>
                      <a:endParaRPr lang="id-ID" dirty="0"/>
                    </a:p>
                  </a:txBody>
                  <a:tcPr/>
                </a:tc>
              </a:tr>
              <a:tr h="370840">
                <a:tc>
                  <a:txBody>
                    <a:bodyPr/>
                    <a:lstStyle/>
                    <a:p>
                      <a:r>
                        <a:rPr lang="id-ID" dirty="0" smtClean="0"/>
                        <a:t>Setelah Program Insentif</a:t>
                      </a:r>
                      <a:endParaRPr lang="id-ID" dirty="0"/>
                    </a:p>
                  </a:txBody>
                  <a:tcPr/>
                </a:tc>
                <a:tc>
                  <a:txBody>
                    <a:bodyPr/>
                    <a:lstStyle/>
                    <a:p>
                      <a:pPr algn="ctr"/>
                      <a:r>
                        <a:rPr lang="id-ID" dirty="0" smtClean="0"/>
                        <a:t>250 unit</a:t>
                      </a:r>
                      <a:endParaRPr lang="id-ID" dirty="0"/>
                    </a:p>
                  </a:txBody>
                  <a:tcPr/>
                </a:tc>
                <a:tc>
                  <a:txBody>
                    <a:bodyPr/>
                    <a:lstStyle/>
                    <a:p>
                      <a:pPr algn="ctr"/>
                      <a:r>
                        <a:rPr lang="id-ID" sz="1600" dirty="0" smtClean="0"/>
                        <a:t>Rp.6.000</a:t>
                      </a:r>
                      <a:endParaRPr lang="id-ID" sz="1600" dirty="0"/>
                    </a:p>
                  </a:txBody>
                  <a:tcPr/>
                </a:tc>
                <a:tc>
                  <a:txBody>
                    <a:bodyPr/>
                    <a:lstStyle/>
                    <a:p>
                      <a:pPr algn="ctr"/>
                      <a:r>
                        <a:rPr lang="id-ID" sz="1600" dirty="0" smtClean="0"/>
                        <a:t>Rp.8.000</a:t>
                      </a:r>
                      <a:endParaRPr lang="id-ID" sz="1600" dirty="0"/>
                    </a:p>
                  </a:txBody>
                  <a:tcPr/>
                </a:tc>
                <a:tc>
                  <a:txBody>
                    <a:bodyPr/>
                    <a:lstStyle/>
                    <a:p>
                      <a:pPr algn="ctr"/>
                      <a:r>
                        <a:rPr lang="id-ID" dirty="0" smtClean="0"/>
                        <a:t>Rp.24</a:t>
                      </a:r>
                      <a:endParaRPr lang="id-ID" dirty="0"/>
                    </a:p>
                  </a:txBody>
                  <a:tcPr/>
                </a:tc>
                <a:tc>
                  <a:txBody>
                    <a:bodyPr/>
                    <a:lstStyle/>
                    <a:p>
                      <a:pPr algn="ctr"/>
                      <a:r>
                        <a:rPr lang="id-ID" dirty="0" smtClean="0"/>
                        <a:t>Rp.32</a:t>
                      </a:r>
                      <a:endParaRPr lang="id-ID" dirty="0"/>
                    </a:p>
                  </a:txBody>
                  <a:tcPr/>
                </a:tc>
                <a:tc>
                  <a:txBody>
                    <a:bodyPr/>
                    <a:lstStyle/>
                    <a:p>
                      <a:pPr algn="ctr"/>
                      <a:r>
                        <a:rPr lang="id-ID" dirty="0" smtClean="0"/>
                        <a:t>Rp.56</a:t>
                      </a:r>
                      <a:endParaRPr lang="id-ID" dirty="0"/>
                    </a:p>
                  </a:txBody>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b="1" i="1" dirty="0" smtClean="0"/>
              <a:t>Jenis Program Insentif</a:t>
            </a:r>
          </a:p>
          <a:p>
            <a:pPr>
              <a:buNone/>
            </a:pPr>
            <a:r>
              <a:rPr lang="id-ID" dirty="0" smtClean="0"/>
              <a:t>	Program insentif yang dirancang untuk meningkatkan produktivitas tenaga kerja secara individual adalah </a:t>
            </a:r>
            <a:r>
              <a:rPr lang="id-ID" b="1" i="1" dirty="0" smtClean="0"/>
              <a:t>straight piecework plan</a:t>
            </a:r>
            <a:r>
              <a:rPr lang="id-ID" dirty="0" smtClean="0"/>
              <a:t> dan </a:t>
            </a:r>
            <a:r>
              <a:rPr lang="id-ID" b="1" i="1" dirty="0" smtClean="0"/>
              <a:t>one-hundred-percent bonus plan</a:t>
            </a:r>
            <a:r>
              <a:rPr lang="id-ID" dirty="0" smtClean="0"/>
              <a:t>. Sedangkan kelompok adalah </a:t>
            </a:r>
            <a:r>
              <a:rPr lang="id-ID" b="1" i="1" dirty="0" smtClean="0"/>
              <a:t>group bonus plan</a:t>
            </a:r>
            <a:r>
              <a:rPr lang="id-ID" dirty="0" smtClean="0"/>
              <a: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229600" cy="5911873"/>
          </a:xfrm>
        </p:spPr>
        <p:txBody>
          <a:bodyPr/>
          <a:lstStyle/>
          <a:p>
            <a:r>
              <a:rPr lang="id-ID" b="1" dirty="0" smtClean="0"/>
              <a:t>Straight Piecework Plan</a:t>
            </a:r>
          </a:p>
          <a:p>
            <a:pPr>
              <a:buNone/>
            </a:pPr>
            <a:r>
              <a:rPr lang="id-ID" b="1" dirty="0" smtClean="0"/>
              <a:t>	</a:t>
            </a:r>
            <a:endParaRPr lang="id-ID" b="1" dirty="0"/>
          </a:p>
        </p:txBody>
      </p:sp>
      <p:graphicFrame>
        <p:nvGraphicFramePr>
          <p:cNvPr id="5" name="Table 4"/>
          <p:cNvGraphicFramePr>
            <a:graphicFrameLocks noGrp="1"/>
          </p:cNvGraphicFramePr>
          <p:nvPr/>
        </p:nvGraphicFramePr>
        <p:xfrm>
          <a:off x="285720" y="928670"/>
          <a:ext cx="8572560" cy="5273040"/>
        </p:xfrm>
        <a:graphic>
          <a:graphicData uri="http://schemas.openxmlformats.org/drawingml/2006/table">
            <a:tbl>
              <a:tblPr firstRow="1" bandRow="1">
                <a:tableStyleId>{5C22544A-7EE6-4342-B048-85BDC9FD1C3A}</a:tableStyleId>
              </a:tblPr>
              <a:tblGrid>
                <a:gridCol w="1428760"/>
                <a:gridCol w="1428760"/>
                <a:gridCol w="1428760"/>
                <a:gridCol w="1428760"/>
                <a:gridCol w="1428760"/>
                <a:gridCol w="1428760"/>
              </a:tblGrid>
              <a:tr h="370840">
                <a:tc>
                  <a:txBody>
                    <a:bodyPr/>
                    <a:lstStyle/>
                    <a:p>
                      <a:pPr algn="ctr"/>
                      <a:r>
                        <a:rPr lang="id-ID" sz="1600" dirty="0" smtClean="0"/>
                        <a:t>Produksi Sesungguhnya/Jam</a:t>
                      </a:r>
                      <a:endParaRPr lang="id-ID" sz="1600" dirty="0"/>
                    </a:p>
                  </a:txBody>
                  <a:tcPr/>
                </a:tc>
                <a:tc>
                  <a:txBody>
                    <a:bodyPr/>
                    <a:lstStyle/>
                    <a:p>
                      <a:pPr algn="ctr"/>
                      <a:r>
                        <a:rPr lang="id-ID" sz="1600" dirty="0" smtClean="0"/>
                        <a:t>Produksi Standar/Jam</a:t>
                      </a:r>
                      <a:endParaRPr lang="id-ID" sz="1600" dirty="0"/>
                    </a:p>
                  </a:txBody>
                  <a:tcPr/>
                </a:tc>
                <a:tc>
                  <a:txBody>
                    <a:bodyPr/>
                    <a:lstStyle/>
                    <a:p>
                      <a:pPr algn="ctr"/>
                      <a:r>
                        <a:rPr lang="id-ID" sz="1600" dirty="0" smtClean="0"/>
                        <a:t>Tarif Upah Jaminan/Jam</a:t>
                      </a:r>
                      <a:endParaRPr lang="id-ID" sz="1600" dirty="0"/>
                    </a:p>
                  </a:txBody>
                  <a:tcPr/>
                </a:tc>
                <a:tc>
                  <a:txBody>
                    <a:bodyPr/>
                    <a:lstStyle/>
                    <a:p>
                      <a:pPr algn="ctr"/>
                      <a:r>
                        <a:rPr lang="id-ID" sz="1600" dirty="0" smtClean="0"/>
                        <a:t>Tarif Insentif/Unit</a:t>
                      </a:r>
                      <a:endParaRPr lang="id-ID" sz="1600" dirty="0"/>
                    </a:p>
                  </a:txBody>
                  <a:tcPr/>
                </a:tc>
                <a:tc>
                  <a:txBody>
                    <a:bodyPr/>
                    <a:lstStyle/>
                    <a:p>
                      <a:pPr algn="ctr"/>
                      <a:r>
                        <a:rPr lang="id-ID" sz="1600" dirty="0" smtClean="0"/>
                        <a:t>Total Upah/Jam</a:t>
                      </a:r>
                      <a:endParaRPr lang="id-ID" sz="1600" dirty="0"/>
                    </a:p>
                  </a:txBody>
                  <a:tcPr/>
                </a:tc>
                <a:tc>
                  <a:txBody>
                    <a:bodyPr/>
                    <a:lstStyle/>
                    <a:p>
                      <a:pPr algn="ctr"/>
                      <a:r>
                        <a:rPr lang="id-ID" sz="1600" dirty="0" smtClean="0"/>
                        <a:t>Biaya Tenaga Kerja/Unit</a:t>
                      </a:r>
                      <a:endParaRPr lang="id-ID" sz="1600" dirty="0"/>
                    </a:p>
                  </a:txBody>
                  <a:tcPr/>
                </a:tc>
              </a:tr>
              <a:tr h="370840">
                <a:tc>
                  <a:txBody>
                    <a:bodyPr/>
                    <a:lstStyle/>
                    <a:p>
                      <a:pPr algn="ctr"/>
                      <a:r>
                        <a:rPr lang="id-ID" b="1" dirty="0" smtClean="0">
                          <a:solidFill>
                            <a:srgbClr val="FF0000"/>
                          </a:solidFill>
                        </a:rPr>
                        <a:t>1</a:t>
                      </a:r>
                      <a:endParaRPr lang="id-ID" b="1" dirty="0">
                        <a:solidFill>
                          <a:srgbClr val="FF0000"/>
                        </a:solidFill>
                      </a:endParaRPr>
                    </a:p>
                  </a:txBody>
                  <a:tcPr/>
                </a:tc>
                <a:tc>
                  <a:txBody>
                    <a:bodyPr/>
                    <a:lstStyle/>
                    <a:p>
                      <a:pPr algn="ctr"/>
                      <a:r>
                        <a:rPr lang="id-ID" b="1" dirty="0" smtClean="0">
                          <a:solidFill>
                            <a:srgbClr val="FF0000"/>
                          </a:solidFill>
                        </a:rPr>
                        <a:t>2</a:t>
                      </a:r>
                      <a:endParaRPr lang="id-ID" b="1" dirty="0">
                        <a:solidFill>
                          <a:srgbClr val="FF0000"/>
                        </a:solidFill>
                      </a:endParaRPr>
                    </a:p>
                  </a:txBody>
                  <a:tcPr/>
                </a:tc>
                <a:tc>
                  <a:txBody>
                    <a:bodyPr/>
                    <a:lstStyle/>
                    <a:p>
                      <a:pPr algn="ctr"/>
                      <a:r>
                        <a:rPr lang="id-ID" b="1" dirty="0" smtClean="0">
                          <a:solidFill>
                            <a:srgbClr val="FF0000"/>
                          </a:solidFill>
                        </a:rPr>
                        <a:t>3</a:t>
                      </a:r>
                      <a:endParaRPr lang="id-ID" b="1" dirty="0">
                        <a:solidFill>
                          <a:srgbClr val="FF0000"/>
                        </a:solidFill>
                      </a:endParaRPr>
                    </a:p>
                  </a:txBody>
                  <a:tcPr/>
                </a:tc>
                <a:tc>
                  <a:txBody>
                    <a:bodyPr/>
                    <a:lstStyle/>
                    <a:p>
                      <a:pPr algn="ctr"/>
                      <a:r>
                        <a:rPr lang="id-ID" b="1" dirty="0" smtClean="0">
                          <a:solidFill>
                            <a:srgbClr val="FF0000"/>
                          </a:solidFill>
                        </a:rPr>
                        <a:t>4</a:t>
                      </a:r>
                      <a:endParaRPr lang="id-ID" b="1" dirty="0">
                        <a:solidFill>
                          <a:srgbClr val="FF0000"/>
                        </a:solidFill>
                      </a:endParaRPr>
                    </a:p>
                  </a:txBody>
                  <a:tcPr/>
                </a:tc>
                <a:tc>
                  <a:txBody>
                    <a:bodyPr/>
                    <a:lstStyle/>
                    <a:p>
                      <a:pPr algn="ctr"/>
                      <a:r>
                        <a:rPr lang="id-ID" b="1" dirty="0" smtClean="0">
                          <a:solidFill>
                            <a:srgbClr val="FF0000"/>
                          </a:solidFill>
                        </a:rPr>
                        <a:t>5 = 3</a:t>
                      </a:r>
                      <a:r>
                        <a:rPr lang="id-ID" b="1" baseline="0" dirty="0" smtClean="0">
                          <a:solidFill>
                            <a:srgbClr val="FF0000"/>
                          </a:solidFill>
                        </a:rPr>
                        <a:t> + 4</a:t>
                      </a:r>
                      <a:endParaRPr lang="id-ID" b="1" dirty="0">
                        <a:solidFill>
                          <a:srgbClr val="FF0000"/>
                        </a:solidFill>
                      </a:endParaRPr>
                    </a:p>
                  </a:txBody>
                  <a:tcPr/>
                </a:tc>
                <a:tc>
                  <a:txBody>
                    <a:bodyPr/>
                    <a:lstStyle/>
                    <a:p>
                      <a:pPr algn="ctr"/>
                      <a:r>
                        <a:rPr lang="id-ID" b="1" dirty="0" smtClean="0">
                          <a:solidFill>
                            <a:srgbClr val="FF0000"/>
                          </a:solidFill>
                        </a:rPr>
                        <a:t>6 = 5/1</a:t>
                      </a:r>
                      <a:endParaRPr lang="id-ID" b="1" dirty="0">
                        <a:solidFill>
                          <a:srgbClr val="FF0000"/>
                        </a:solidFill>
                      </a:endParaRPr>
                    </a:p>
                  </a:txBody>
                  <a:tcPr/>
                </a:tc>
              </a:tr>
              <a:tr h="370840">
                <a:tc>
                  <a:txBody>
                    <a:bodyPr/>
                    <a:lstStyle/>
                    <a:p>
                      <a:pPr algn="ctr"/>
                      <a:r>
                        <a:rPr lang="id-ID" dirty="0" smtClean="0"/>
                        <a:t>10 unit</a:t>
                      </a:r>
                    </a:p>
                  </a:txBody>
                  <a:tcPr/>
                </a:tc>
                <a:tc>
                  <a:txBody>
                    <a:bodyPr/>
                    <a:lstStyle/>
                    <a:p>
                      <a:pPr algn="ctr"/>
                      <a:r>
                        <a:rPr lang="id-ID" dirty="0" smtClean="0"/>
                        <a:t>12 unit</a:t>
                      </a:r>
                      <a:endParaRPr lang="id-ID" dirty="0"/>
                    </a:p>
                  </a:txBody>
                  <a:tcPr/>
                </a:tc>
                <a:tc>
                  <a:txBody>
                    <a:bodyPr/>
                    <a:lstStyle/>
                    <a:p>
                      <a:pPr algn="ctr"/>
                      <a:r>
                        <a:rPr lang="id-ID" dirty="0" smtClean="0"/>
                        <a:t>Rp.1.200</a:t>
                      </a:r>
                      <a:endParaRPr lang="id-ID" dirty="0"/>
                    </a:p>
                  </a:txBody>
                  <a:tcPr/>
                </a:tc>
                <a:tc>
                  <a:txBody>
                    <a:bodyPr/>
                    <a:lstStyle/>
                    <a:p>
                      <a:pPr algn="ctr"/>
                      <a:r>
                        <a:rPr lang="id-ID" dirty="0" smtClean="0"/>
                        <a:t>Rp.0</a:t>
                      </a:r>
                      <a:endParaRPr lang="id-ID" dirty="0"/>
                    </a:p>
                  </a:txBody>
                  <a:tcPr/>
                </a:tc>
                <a:tc>
                  <a:txBody>
                    <a:bodyPr/>
                    <a:lstStyle/>
                    <a:p>
                      <a:pPr algn="ctr"/>
                      <a:r>
                        <a:rPr lang="id-ID" dirty="0" smtClean="0"/>
                        <a:t>Rp.1.200</a:t>
                      </a:r>
                      <a:endParaRPr lang="id-ID" dirty="0"/>
                    </a:p>
                  </a:txBody>
                  <a:tcPr/>
                </a:tc>
                <a:tc>
                  <a:txBody>
                    <a:bodyPr/>
                    <a:lstStyle/>
                    <a:p>
                      <a:pPr algn="ctr"/>
                      <a:r>
                        <a:rPr lang="id-ID" dirty="0" smtClean="0"/>
                        <a:t>Rp.120</a:t>
                      </a:r>
                      <a:endParaRPr lang="id-ID" dirty="0"/>
                    </a:p>
                  </a:txBody>
                  <a:tcPr/>
                </a:tc>
              </a:tr>
              <a:tr h="370840">
                <a:tc>
                  <a:txBody>
                    <a:bodyPr/>
                    <a:lstStyle/>
                    <a:p>
                      <a:pPr algn="ctr"/>
                      <a:r>
                        <a:rPr lang="id-ID" dirty="0" smtClean="0"/>
                        <a:t>11 unit</a:t>
                      </a:r>
                      <a:endParaRPr lang="id-ID" dirty="0"/>
                    </a:p>
                  </a:txBody>
                  <a:tcPr/>
                </a:tc>
                <a:tc>
                  <a:txBody>
                    <a:bodyPr/>
                    <a:lstStyle/>
                    <a:p>
                      <a:pPr algn="ctr"/>
                      <a:r>
                        <a:rPr lang="id-ID" dirty="0" smtClean="0"/>
                        <a:t>12 unit</a:t>
                      </a:r>
                      <a:endParaRPr lang="id-ID" dirty="0"/>
                    </a:p>
                  </a:txBody>
                  <a:tcPr/>
                </a:tc>
                <a:tc>
                  <a:txBody>
                    <a:bodyPr/>
                    <a:lstStyle/>
                    <a:p>
                      <a:pPr algn="ctr"/>
                      <a:r>
                        <a:rPr lang="id-ID" dirty="0" smtClean="0"/>
                        <a:t>Rp.1.200</a:t>
                      </a:r>
                      <a:endParaRPr lang="id-ID" dirty="0"/>
                    </a:p>
                  </a:txBody>
                  <a:tcPr/>
                </a:tc>
                <a:tc>
                  <a:txBody>
                    <a:bodyPr/>
                    <a:lstStyle/>
                    <a:p>
                      <a:pPr algn="ctr"/>
                      <a:r>
                        <a:rPr lang="id-ID" dirty="0" smtClean="0"/>
                        <a:t>Rp.0</a:t>
                      </a:r>
                      <a:endParaRPr lang="id-ID" dirty="0"/>
                    </a:p>
                  </a:txBody>
                  <a:tcPr/>
                </a:tc>
                <a:tc>
                  <a:txBody>
                    <a:bodyPr/>
                    <a:lstStyle/>
                    <a:p>
                      <a:pPr algn="ctr"/>
                      <a:r>
                        <a:rPr lang="id-ID" dirty="0" smtClean="0"/>
                        <a:t>Rp.1.200</a:t>
                      </a:r>
                      <a:endParaRPr lang="id-ID" dirty="0"/>
                    </a:p>
                  </a:txBody>
                  <a:tcPr/>
                </a:tc>
                <a:tc>
                  <a:txBody>
                    <a:bodyPr/>
                    <a:lstStyle/>
                    <a:p>
                      <a:pPr algn="ctr"/>
                      <a:r>
                        <a:rPr lang="id-ID" dirty="0" smtClean="0"/>
                        <a:t>Rp.109</a:t>
                      </a:r>
                      <a:endParaRPr lang="id-ID" dirty="0"/>
                    </a:p>
                  </a:txBody>
                  <a:tcPr/>
                </a:tc>
              </a:tr>
              <a:tr h="370840">
                <a:tc>
                  <a:txBody>
                    <a:bodyPr/>
                    <a:lstStyle/>
                    <a:p>
                      <a:pPr algn="ctr"/>
                      <a:r>
                        <a:rPr lang="id-ID" dirty="0" smtClean="0"/>
                        <a:t>12 unit</a:t>
                      </a:r>
                      <a:endParaRPr lang="id-ID" dirty="0"/>
                    </a:p>
                  </a:txBody>
                  <a:tcPr/>
                </a:tc>
                <a:tc>
                  <a:txBody>
                    <a:bodyPr/>
                    <a:lstStyle/>
                    <a:p>
                      <a:pPr algn="ctr"/>
                      <a:r>
                        <a:rPr lang="id-ID" dirty="0" smtClean="0"/>
                        <a:t>12 unit</a:t>
                      </a:r>
                      <a:endParaRPr lang="id-ID" dirty="0"/>
                    </a:p>
                  </a:txBody>
                  <a:tcPr/>
                </a:tc>
                <a:tc>
                  <a:txBody>
                    <a:bodyPr/>
                    <a:lstStyle/>
                    <a:p>
                      <a:pPr algn="ctr"/>
                      <a:r>
                        <a:rPr lang="id-ID" dirty="0" smtClean="0"/>
                        <a:t>Rp.1.200</a:t>
                      </a:r>
                      <a:endParaRPr lang="id-ID" dirty="0"/>
                    </a:p>
                  </a:txBody>
                  <a:tcPr/>
                </a:tc>
                <a:tc>
                  <a:txBody>
                    <a:bodyPr/>
                    <a:lstStyle/>
                    <a:p>
                      <a:pPr algn="ctr"/>
                      <a:r>
                        <a:rPr lang="id-ID" dirty="0" smtClean="0"/>
                        <a:t>Rp.0</a:t>
                      </a:r>
                      <a:endParaRPr lang="id-ID" dirty="0"/>
                    </a:p>
                  </a:txBody>
                  <a:tcPr/>
                </a:tc>
                <a:tc>
                  <a:txBody>
                    <a:bodyPr/>
                    <a:lstStyle/>
                    <a:p>
                      <a:pPr algn="ctr"/>
                      <a:r>
                        <a:rPr lang="id-ID" dirty="0" smtClean="0"/>
                        <a:t>Rp.1.200</a:t>
                      </a:r>
                      <a:endParaRPr lang="id-ID" dirty="0"/>
                    </a:p>
                  </a:txBody>
                  <a:tcPr/>
                </a:tc>
                <a:tc>
                  <a:txBody>
                    <a:bodyPr/>
                    <a:lstStyle/>
                    <a:p>
                      <a:pPr algn="ctr"/>
                      <a:r>
                        <a:rPr lang="id-ID" dirty="0" smtClean="0"/>
                        <a:t>Rp.100</a:t>
                      </a:r>
                      <a:endParaRPr lang="id-ID" dirty="0"/>
                    </a:p>
                  </a:txBody>
                  <a:tcPr/>
                </a:tc>
              </a:tr>
              <a:tr h="370840">
                <a:tc>
                  <a:txBody>
                    <a:bodyPr/>
                    <a:lstStyle/>
                    <a:p>
                      <a:pPr algn="ctr"/>
                      <a:r>
                        <a:rPr lang="id-ID" dirty="0" smtClean="0"/>
                        <a:t>13 unit</a:t>
                      </a:r>
                      <a:endParaRPr lang="id-ID" dirty="0"/>
                    </a:p>
                  </a:txBody>
                  <a:tcPr/>
                </a:tc>
                <a:tc>
                  <a:txBody>
                    <a:bodyPr/>
                    <a:lstStyle/>
                    <a:p>
                      <a:pPr algn="ctr"/>
                      <a:r>
                        <a:rPr lang="id-ID" dirty="0" smtClean="0"/>
                        <a:t>12 unit</a:t>
                      </a:r>
                      <a:endParaRPr lang="id-ID" dirty="0"/>
                    </a:p>
                  </a:txBody>
                  <a:tcPr/>
                </a:tc>
                <a:tc>
                  <a:txBody>
                    <a:bodyPr/>
                    <a:lstStyle/>
                    <a:p>
                      <a:pPr algn="ctr"/>
                      <a:r>
                        <a:rPr lang="id-ID" dirty="0" smtClean="0"/>
                        <a:t>Rp.1.200</a:t>
                      </a:r>
                      <a:endParaRPr lang="id-ID" dirty="0"/>
                    </a:p>
                  </a:txBody>
                  <a:tcPr/>
                </a:tc>
                <a:tc>
                  <a:txBody>
                    <a:bodyPr/>
                    <a:lstStyle/>
                    <a:p>
                      <a:pPr algn="ctr"/>
                      <a:r>
                        <a:rPr lang="id-ID" dirty="0" smtClean="0"/>
                        <a:t>Rp.100</a:t>
                      </a:r>
                      <a:endParaRPr lang="id-ID" dirty="0"/>
                    </a:p>
                  </a:txBody>
                  <a:tcPr/>
                </a:tc>
                <a:tc>
                  <a:txBody>
                    <a:bodyPr/>
                    <a:lstStyle/>
                    <a:p>
                      <a:pPr algn="ctr"/>
                      <a:r>
                        <a:rPr lang="id-ID" dirty="0" smtClean="0"/>
                        <a:t>Rp.1.300</a:t>
                      </a:r>
                      <a:endParaRPr lang="id-ID"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d-ID" dirty="0" smtClean="0"/>
                        <a:t>Rp.100</a:t>
                      </a:r>
                    </a:p>
                  </a:txBody>
                  <a:tcPr/>
                </a:tc>
              </a:tr>
              <a:tr h="370840">
                <a:tc>
                  <a:txBody>
                    <a:bodyPr/>
                    <a:lstStyle/>
                    <a:p>
                      <a:pPr algn="ctr"/>
                      <a:r>
                        <a:rPr lang="id-ID" dirty="0" smtClean="0"/>
                        <a:t>14 unit</a:t>
                      </a:r>
                      <a:endParaRPr lang="id-ID" dirty="0"/>
                    </a:p>
                  </a:txBody>
                  <a:tcPr/>
                </a:tc>
                <a:tc>
                  <a:txBody>
                    <a:bodyPr/>
                    <a:lstStyle/>
                    <a:p>
                      <a:pPr algn="ctr"/>
                      <a:r>
                        <a:rPr lang="id-ID" dirty="0" smtClean="0"/>
                        <a:t>12 unit</a:t>
                      </a:r>
                      <a:endParaRPr lang="id-ID" dirty="0"/>
                    </a:p>
                  </a:txBody>
                  <a:tcPr/>
                </a:tc>
                <a:tc>
                  <a:txBody>
                    <a:bodyPr/>
                    <a:lstStyle/>
                    <a:p>
                      <a:pPr algn="ctr"/>
                      <a:r>
                        <a:rPr lang="id-ID" dirty="0" smtClean="0"/>
                        <a:t>Rp.1.200</a:t>
                      </a:r>
                      <a:endParaRPr lang="id-ID"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d-ID" dirty="0" smtClean="0"/>
                        <a:t>Rp.100</a:t>
                      </a:r>
                    </a:p>
                  </a:txBody>
                  <a:tcPr/>
                </a:tc>
                <a:tc>
                  <a:txBody>
                    <a:bodyPr/>
                    <a:lstStyle/>
                    <a:p>
                      <a:pPr algn="ctr"/>
                      <a:r>
                        <a:rPr lang="id-ID" dirty="0" smtClean="0"/>
                        <a:t>Rp.1.400</a:t>
                      </a:r>
                      <a:endParaRPr lang="id-ID" dirty="0"/>
                    </a:p>
                  </a:txBody>
                  <a:tcPr/>
                </a:tc>
                <a:tc>
                  <a:txBody>
                    <a:bodyPr/>
                    <a:lstStyle/>
                    <a:p>
                      <a:pPr algn="ctr"/>
                      <a:r>
                        <a:rPr lang="id-ID" dirty="0" smtClean="0"/>
                        <a:t>Rp.100</a:t>
                      </a:r>
                      <a:endParaRPr lang="id-ID" dirty="0"/>
                    </a:p>
                  </a:txBody>
                  <a:tcPr/>
                </a:tc>
              </a:tr>
              <a:tr h="370840">
                <a:tc>
                  <a:txBody>
                    <a:bodyPr/>
                    <a:lstStyle/>
                    <a:p>
                      <a:pPr algn="ctr"/>
                      <a:r>
                        <a:rPr lang="id-ID" dirty="0" smtClean="0"/>
                        <a:t>15 unit</a:t>
                      </a:r>
                      <a:endParaRPr lang="id-ID" dirty="0"/>
                    </a:p>
                  </a:txBody>
                  <a:tcPr/>
                </a:tc>
                <a:tc>
                  <a:txBody>
                    <a:bodyPr/>
                    <a:lstStyle/>
                    <a:p>
                      <a:pPr algn="ctr"/>
                      <a:r>
                        <a:rPr lang="id-ID" dirty="0" smtClean="0"/>
                        <a:t>12 unit</a:t>
                      </a:r>
                      <a:endParaRPr lang="id-ID" dirty="0"/>
                    </a:p>
                  </a:txBody>
                  <a:tcPr/>
                </a:tc>
                <a:tc>
                  <a:txBody>
                    <a:bodyPr/>
                    <a:lstStyle/>
                    <a:p>
                      <a:pPr algn="ctr"/>
                      <a:r>
                        <a:rPr lang="id-ID" dirty="0" smtClean="0"/>
                        <a:t>Rp.1.200</a:t>
                      </a:r>
                      <a:endParaRPr lang="id-ID"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d-ID" dirty="0" smtClean="0"/>
                        <a:t>Rp.100</a:t>
                      </a:r>
                    </a:p>
                  </a:txBody>
                  <a:tcPr/>
                </a:tc>
                <a:tc>
                  <a:txBody>
                    <a:bodyPr/>
                    <a:lstStyle/>
                    <a:p>
                      <a:pPr algn="ctr"/>
                      <a:r>
                        <a:rPr lang="id-ID" dirty="0" smtClean="0"/>
                        <a:t>Rp.1.500</a:t>
                      </a:r>
                      <a:endParaRPr lang="id-ID" dirty="0"/>
                    </a:p>
                  </a:txBody>
                  <a:tcPr/>
                </a:tc>
                <a:tc>
                  <a:txBody>
                    <a:bodyPr/>
                    <a:lstStyle/>
                    <a:p>
                      <a:pPr algn="ctr"/>
                      <a:r>
                        <a:rPr lang="id-ID" dirty="0" smtClean="0"/>
                        <a:t>Rp.100</a:t>
                      </a:r>
                      <a:endParaRPr lang="id-ID" dirty="0"/>
                    </a:p>
                  </a:txBody>
                  <a:tcPr/>
                </a:tc>
              </a:tr>
              <a:tr h="370840">
                <a:tc>
                  <a:txBody>
                    <a:bodyPr/>
                    <a:lstStyle/>
                    <a:p>
                      <a:pPr algn="ctr"/>
                      <a:r>
                        <a:rPr lang="id-ID" dirty="0" smtClean="0"/>
                        <a:t>16 unit</a:t>
                      </a:r>
                      <a:endParaRPr lang="id-ID" dirty="0"/>
                    </a:p>
                  </a:txBody>
                  <a:tcPr/>
                </a:tc>
                <a:tc>
                  <a:txBody>
                    <a:bodyPr/>
                    <a:lstStyle/>
                    <a:p>
                      <a:pPr algn="ctr"/>
                      <a:r>
                        <a:rPr lang="id-ID" dirty="0" smtClean="0"/>
                        <a:t>12 unit</a:t>
                      </a:r>
                      <a:endParaRPr lang="id-ID" dirty="0"/>
                    </a:p>
                  </a:txBody>
                  <a:tcPr/>
                </a:tc>
                <a:tc>
                  <a:txBody>
                    <a:bodyPr/>
                    <a:lstStyle/>
                    <a:p>
                      <a:pPr algn="ctr"/>
                      <a:r>
                        <a:rPr lang="id-ID" dirty="0" smtClean="0"/>
                        <a:t>Rp.1.200</a:t>
                      </a:r>
                      <a:endParaRPr lang="id-ID" dirty="0"/>
                    </a:p>
                  </a:txBody>
                  <a:tcPr/>
                </a:tc>
                <a:tc>
                  <a:txBody>
                    <a:bodyPr/>
                    <a:lstStyle/>
                    <a:p>
                      <a:pPr algn="ctr"/>
                      <a:r>
                        <a:rPr lang="id-ID" dirty="0" smtClean="0"/>
                        <a:t>Rp.100</a:t>
                      </a:r>
                      <a:endParaRPr lang="id-ID" dirty="0"/>
                    </a:p>
                  </a:txBody>
                  <a:tcPr/>
                </a:tc>
                <a:tc>
                  <a:txBody>
                    <a:bodyPr/>
                    <a:lstStyle/>
                    <a:p>
                      <a:pPr algn="ctr"/>
                      <a:r>
                        <a:rPr lang="id-ID" dirty="0" smtClean="0"/>
                        <a:t>Rp.1.600</a:t>
                      </a:r>
                      <a:endParaRPr lang="id-ID" dirty="0"/>
                    </a:p>
                  </a:txBody>
                  <a:tcPr/>
                </a:tc>
                <a:tc>
                  <a:txBody>
                    <a:bodyPr/>
                    <a:lstStyle/>
                    <a:p>
                      <a:pPr algn="ctr"/>
                      <a:r>
                        <a:rPr lang="id-ID" dirty="0" smtClean="0"/>
                        <a:t>Rp.100</a:t>
                      </a:r>
                      <a:endParaRPr lang="id-ID" dirty="0"/>
                    </a:p>
                  </a:txBody>
                  <a:tcPr/>
                </a:tc>
              </a:tr>
              <a:tr h="370840">
                <a:tc>
                  <a:txBody>
                    <a:bodyPr/>
                    <a:lstStyle/>
                    <a:p>
                      <a:pPr algn="ctr"/>
                      <a:r>
                        <a:rPr lang="id-ID" dirty="0" smtClean="0"/>
                        <a:t>17 unit</a:t>
                      </a:r>
                      <a:endParaRPr lang="id-ID" dirty="0"/>
                    </a:p>
                  </a:txBody>
                  <a:tcPr/>
                </a:tc>
                <a:tc>
                  <a:txBody>
                    <a:bodyPr/>
                    <a:lstStyle/>
                    <a:p>
                      <a:pPr algn="ctr"/>
                      <a:r>
                        <a:rPr lang="id-ID" dirty="0" smtClean="0"/>
                        <a:t>12 unit</a:t>
                      </a:r>
                      <a:endParaRPr lang="id-ID" dirty="0"/>
                    </a:p>
                  </a:txBody>
                  <a:tcPr/>
                </a:tc>
                <a:tc>
                  <a:txBody>
                    <a:bodyPr/>
                    <a:lstStyle/>
                    <a:p>
                      <a:pPr algn="ctr"/>
                      <a:r>
                        <a:rPr lang="id-ID" dirty="0" smtClean="0"/>
                        <a:t>Rp.1.200</a:t>
                      </a:r>
                      <a:endParaRPr lang="id-ID" dirty="0"/>
                    </a:p>
                  </a:txBody>
                  <a:tcPr/>
                </a:tc>
                <a:tc>
                  <a:txBody>
                    <a:bodyPr/>
                    <a:lstStyle/>
                    <a:p>
                      <a:pPr algn="ctr"/>
                      <a:r>
                        <a:rPr lang="id-ID" dirty="0" smtClean="0"/>
                        <a:t>Rp.100</a:t>
                      </a:r>
                      <a:endParaRPr lang="id-ID" dirty="0"/>
                    </a:p>
                  </a:txBody>
                  <a:tcPr/>
                </a:tc>
                <a:tc>
                  <a:txBody>
                    <a:bodyPr/>
                    <a:lstStyle/>
                    <a:p>
                      <a:pPr algn="ctr"/>
                      <a:r>
                        <a:rPr lang="id-ID" dirty="0" smtClean="0"/>
                        <a:t>Rp.1.700</a:t>
                      </a:r>
                      <a:endParaRPr lang="id-ID" dirty="0"/>
                    </a:p>
                  </a:txBody>
                  <a:tcPr/>
                </a:tc>
                <a:tc>
                  <a:txBody>
                    <a:bodyPr/>
                    <a:lstStyle/>
                    <a:p>
                      <a:pPr algn="ctr"/>
                      <a:r>
                        <a:rPr lang="id-ID" dirty="0" smtClean="0"/>
                        <a:t>Rp.100</a:t>
                      </a:r>
                      <a:endParaRPr lang="id-ID" dirty="0"/>
                    </a:p>
                  </a:txBody>
                  <a:tcPr/>
                </a:tc>
              </a:tr>
              <a:tr h="370840">
                <a:tc>
                  <a:txBody>
                    <a:bodyPr/>
                    <a:lstStyle/>
                    <a:p>
                      <a:pPr algn="ctr"/>
                      <a:r>
                        <a:rPr lang="id-ID" dirty="0" smtClean="0"/>
                        <a:t>18 unit</a:t>
                      </a:r>
                      <a:endParaRPr lang="id-ID" dirty="0"/>
                    </a:p>
                  </a:txBody>
                  <a:tcPr/>
                </a:tc>
                <a:tc>
                  <a:txBody>
                    <a:bodyPr/>
                    <a:lstStyle/>
                    <a:p>
                      <a:pPr algn="ctr"/>
                      <a:r>
                        <a:rPr lang="id-ID" dirty="0" smtClean="0"/>
                        <a:t>12 unit</a:t>
                      </a:r>
                      <a:endParaRPr lang="id-ID" dirty="0"/>
                    </a:p>
                  </a:txBody>
                  <a:tcPr/>
                </a:tc>
                <a:tc>
                  <a:txBody>
                    <a:bodyPr/>
                    <a:lstStyle/>
                    <a:p>
                      <a:pPr algn="ctr"/>
                      <a:r>
                        <a:rPr lang="id-ID" dirty="0" smtClean="0"/>
                        <a:t>Rp.1.200</a:t>
                      </a:r>
                      <a:endParaRPr lang="id-ID" dirty="0"/>
                    </a:p>
                  </a:txBody>
                  <a:tcPr/>
                </a:tc>
                <a:tc>
                  <a:txBody>
                    <a:bodyPr/>
                    <a:lstStyle/>
                    <a:p>
                      <a:pPr algn="ctr"/>
                      <a:r>
                        <a:rPr lang="id-ID" dirty="0" smtClean="0"/>
                        <a:t>Rp.100</a:t>
                      </a:r>
                      <a:endParaRPr lang="id-ID" dirty="0"/>
                    </a:p>
                  </a:txBody>
                  <a:tcPr/>
                </a:tc>
                <a:tc>
                  <a:txBody>
                    <a:bodyPr/>
                    <a:lstStyle/>
                    <a:p>
                      <a:pPr algn="ctr"/>
                      <a:r>
                        <a:rPr lang="id-ID" dirty="0" smtClean="0"/>
                        <a:t>Rp.1.800</a:t>
                      </a:r>
                      <a:endParaRPr lang="id-ID" dirty="0"/>
                    </a:p>
                  </a:txBody>
                  <a:tcPr/>
                </a:tc>
                <a:tc>
                  <a:txBody>
                    <a:bodyPr/>
                    <a:lstStyle/>
                    <a:p>
                      <a:pPr algn="ctr"/>
                      <a:r>
                        <a:rPr lang="id-ID" dirty="0" smtClean="0"/>
                        <a:t>Rp.100</a:t>
                      </a:r>
                      <a:endParaRPr lang="id-ID" dirty="0"/>
                    </a:p>
                  </a:txBody>
                  <a:tcPr/>
                </a:tc>
              </a:tr>
              <a:tr h="370840">
                <a:tc>
                  <a:txBody>
                    <a:bodyPr/>
                    <a:lstStyle/>
                    <a:p>
                      <a:pPr algn="ctr"/>
                      <a:r>
                        <a:rPr lang="id-ID" dirty="0" smtClean="0"/>
                        <a:t>19 unit</a:t>
                      </a:r>
                      <a:endParaRPr lang="id-ID" dirty="0"/>
                    </a:p>
                  </a:txBody>
                  <a:tcPr/>
                </a:tc>
                <a:tc>
                  <a:txBody>
                    <a:bodyPr/>
                    <a:lstStyle/>
                    <a:p>
                      <a:pPr algn="ctr"/>
                      <a:r>
                        <a:rPr lang="id-ID" dirty="0" smtClean="0"/>
                        <a:t>12 unit</a:t>
                      </a:r>
                      <a:endParaRPr lang="id-ID" dirty="0"/>
                    </a:p>
                  </a:txBody>
                  <a:tcPr/>
                </a:tc>
                <a:tc>
                  <a:txBody>
                    <a:bodyPr/>
                    <a:lstStyle/>
                    <a:p>
                      <a:pPr algn="ctr"/>
                      <a:r>
                        <a:rPr lang="id-ID" dirty="0" smtClean="0"/>
                        <a:t>Rp.1.200</a:t>
                      </a:r>
                      <a:endParaRPr lang="id-ID" dirty="0"/>
                    </a:p>
                  </a:txBody>
                  <a:tcPr/>
                </a:tc>
                <a:tc>
                  <a:txBody>
                    <a:bodyPr/>
                    <a:lstStyle/>
                    <a:p>
                      <a:pPr algn="ctr"/>
                      <a:r>
                        <a:rPr lang="id-ID" dirty="0" smtClean="0"/>
                        <a:t>Rp.100</a:t>
                      </a:r>
                      <a:endParaRPr lang="id-ID" dirty="0"/>
                    </a:p>
                  </a:txBody>
                  <a:tcPr/>
                </a:tc>
                <a:tc>
                  <a:txBody>
                    <a:bodyPr/>
                    <a:lstStyle/>
                    <a:p>
                      <a:pPr algn="ctr"/>
                      <a:r>
                        <a:rPr lang="id-ID" dirty="0" smtClean="0"/>
                        <a:t>Rp.1.900</a:t>
                      </a:r>
                      <a:endParaRPr lang="id-ID" dirty="0"/>
                    </a:p>
                  </a:txBody>
                  <a:tcPr/>
                </a:tc>
                <a:tc>
                  <a:txBody>
                    <a:bodyPr/>
                    <a:lstStyle/>
                    <a:p>
                      <a:pPr algn="ctr"/>
                      <a:r>
                        <a:rPr lang="id-ID" dirty="0" smtClean="0"/>
                        <a:t>Rp.100</a:t>
                      </a:r>
                      <a:endParaRPr lang="id-ID" dirty="0"/>
                    </a:p>
                  </a:txBody>
                  <a:tcPr/>
                </a:tc>
              </a:tr>
              <a:tr h="370840">
                <a:tc>
                  <a:txBody>
                    <a:bodyPr/>
                    <a:lstStyle/>
                    <a:p>
                      <a:pPr algn="ctr"/>
                      <a:r>
                        <a:rPr lang="id-ID" dirty="0" smtClean="0"/>
                        <a:t>20 unit</a:t>
                      </a:r>
                      <a:endParaRPr lang="id-ID" dirty="0"/>
                    </a:p>
                  </a:txBody>
                  <a:tcPr/>
                </a:tc>
                <a:tc>
                  <a:txBody>
                    <a:bodyPr/>
                    <a:lstStyle/>
                    <a:p>
                      <a:pPr algn="ctr"/>
                      <a:r>
                        <a:rPr lang="id-ID" dirty="0" smtClean="0"/>
                        <a:t>12 unit</a:t>
                      </a:r>
                      <a:endParaRPr lang="id-ID" dirty="0"/>
                    </a:p>
                  </a:txBody>
                  <a:tcPr/>
                </a:tc>
                <a:tc>
                  <a:txBody>
                    <a:bodyPr/>
                    <a:lstStyle/>
                    <a:p>
                      <a:pPr algn="ctr"/>
                      <a:r>
                        <a:rPr lang="id-ID" dirty="0" smtClean="0"/>
                        <a:t>Rp.1.200</a:t>
                      </a:r>
                      <a:endParaRPr lang="id-ID" dirty="0"/>
                    </a:p>
                  </a:txBody>
                  <a:tcPr/>
                </a:tc>
                <a:tc>
                  <a:txBody>
                    <a:bodyPr/>
                    <a:lstStyle/>
                    <a:p>
                      <a:pPr algn="ctr"/>
                      <a:r>
                        <a:rPr lang="id-ID" dirty="0" smtClean="0"/>
                        <a:t>Rp.100</a:t>
                      </a:r>
                      <a:endParaRPr lang="id-ID" dirty="0"/>
                    </a:p>
                  </a:txBody>
                  <a:tcPr/>
                </a:tc>
                <a:tc>
                  <a:txBody>
                    <a:bodyPr/>
                    <a:lstStyle/>
                    <a:p>
                      <a:pPr algn="ctr"/>
                      <a:r>
                        <a:rPr lang="id-ID" dirty="0" smtClean="0"/>
                        <a:t>Rp.2.000</a:t>
                      </a:r>
                      <a:endParaRPr lang="id-ID" dirty="0"/>
                    </a:p>
                  </a:txBody>
                  <a:tcPr/>
                </a:tc>
                <a:tc>
                  <a:txBody>
                    <a:bodyPr/>
                    <a:lstStyle/>
                    <a:p>
                      <a:pPr algn="ctr"/>
                      <a:r>
                        <a:rPr lang="id-ID" dirty="0" smtClean="0"/>
                        <a:t>Rp.100</a:t>
                      </a:r>
                      <a:endParaRPr lang="id-ID" dirty="0"/>
                    </a:p>
                  </a:txBody>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lstStyle/>
          <a:p>
            <a:r>
              <a:rPr lang="id-ID" b="1" dirty="0" smtClean="0"/>
              <a:t>One-Hundred-Percent Bonus Plan</a:t>
            </a:r>
          </a:p>
          <a:p>
            <a:pPr>
              <a:buNone/>
            </a:pPr>
            <a:r>
              <a:rPr lang="id-ID" b="1" dirty="0" smtClean="0"/>
              <a:t>	</a:t>
            </a:r>
            <a:endParaRPr lang="id-ID" b="1" dirty="0"/>
          </a:p>
        </p:txBody>
      </p:sp>
      <p:graphicFrame>
        <p:nvGraphicFramePr>
          <p:cNvPr id="4" name="Table 3"/>
          <p:cNvGraphicFramePr>
            <a:graphicFrameLocks noGrp="1"/>
          </p:cNvGraphicFramePr>
          <p:nvPr/>
        </p:nvGraphicFramePr>
        <p:xfrm>
          <a:off x="285720" y="1163010"/>
          <a:ext cx="8501121" cy="3876040"/>
        </p:xfrm>
        <a:graphic>
          <a:graphicData uri="http://schemas.openxmlformats.org/drawingml/2006/table">
            <a:tbl>
              <a:tblPr firstRow="1" bandRow="1">
                <a:tableStyleId>{5C22544A-7EE6-4342-B048-85BDC9FD1C3A}</a:tableStyleId>
              </a:tblPr>
              <a:tblGrid>
                <a:gridCol w="1071570"/>
                <a:gridCol w="817568"/>
                <a:gridCol w="944569"/>
                <a:gridCol w="944569"/>
                <a:gridCol w="944569"/>
                <a:gridCol w="944569"/>
                <a:gridCol w="944569"/>
                <a:gridCol w="944569"/>
                <a:gridCol w="944569"/>
              </a:tblGrid>
              <a:tr h="370840">
                <a:tc>
                  <a:txBody>
                    <a:bodyPr/>
                    <a:lstStyle/>
                    <a:p>
                      <a:pPr algn="ctr"/>
                      <a:r>
                        <a:rPr lang="id-ID" sz="1600" dirty="0" smtClean="0"/>
                        <a:t>Karyawan</a:t>
                      </a:r>
                      <a:endParaRPr lang="id-ID" sz="1600" dirty="0"/>
                    </a:p>
                  </a:txBody>
                  <a:tcPr/>
                </a:tc>
                <a:tc>
                  <a:txBody>
                    <a:bodyPr/>
                    <a:lstStyle/>
                    <a:p>
                      <a:pPr algn="ctr"/>
                      <a:r>
                        <a:rPr lang="id-ID" sz="1600" dirty="0" smtClean="0"/>
                        <a:t>Jam Kerja</a:t>
                      </a:r>
                      <a:endParaRPr lang="id-ID" sz="1600" dirty="0"/>
                    </a:p>
                  </a:txBody>
                  <a:tcPr/>
                </a:tc>
                <a:tc>
                  <a:txBody>
                    <a:bodyPr/>
                    <a:lstStyle/>
                    <a:p>
                      <a:pPr algn="ctr"/>
                      <a:r>
                        <a:rPr lang="id-ID" sz="1200" dirty="0" smtClean="0"/>
                        <a:t>Produk Dihasilkan</a:t>
                      </a:r>
                      <a:endParaRPr lang="id-ID" sz="1200" dirty="0"/>
                    </a:p>
                  </a:txBody>
                  <a:tcPr/>
                </a:tc>
                <a:tc>
                  <a:txBody>
                    <a:bodyPr/>
                    <a:lstStyle/>
                    <a:p>
                      <a:pPr algn="ctr"/>
                      <a:r>
                        <a:rPr lang="id-ID" sz="1600" dirty="0" smtClean="0"/>
                        <a:t>Produk Standar</a:t>
                      </a:r>
                      <a:endParaRPr lang="id-ID" sz="1600" dirty="0"/>
                    </a:p>
                  </a:txBody>
                  <a:tcPr/>
                </a:tc>
                <a:tc>
                  <a:txBody>
                    <a:bodyPr/>
                    <a:lstStyle/>
                    <a:p>
                      <a:pPr algn="ctr"/>
                      <a:r>
                        <a:rPr lang="id-ID" sz="1600" dirty="0" smtClean="0"/>
                        <a:t>Rasio Efisiensi</a:t>
                      </a:r>
                      <a:endParaRPr lang="id-ID" sz="1600" dirty="0"/>
                    </a:p>
                  </a:txBody>
                  <a:tcPr/>
                </a:tc>
                <a:tc>
                  <a:txBody>
                    <a:bodyPr/>
                    <a:lstStyle/>
                    <a:p>
                      <a:pPr algn="ctr"/>
                      <a:r>
                        <a:rPr lang="id-ID" sz="1600" dirty="0" smtClean="0"/>
                        <a:t>Tarif Upah</a:t>
                      </a:r>
                      <a:r>
                        <a:rPr lang="id-ID" sz="1600" baseline="0" dirty="0" smtClean="0"/>
                        <a:t> Per Jam</a:t>
                      </a:r>
                      <a:endParaRPr lang="id-ID"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d-ID" sz="1600" dirty="0" smtClean="0"/>
                        <a:t>Tarif x Rasio Efisiensi</a:t>
                      </a:r>
                    </a:p>
                  </a:txBody>
                  <a:tcPr/>
                </a:tc>
                <a:tc>
                  <a:txBody>
                    <a:bodyPr/>
                    <a:lstStyle/>
                    <a:p>
                      <a:pPr algn="ctr"/>
                      <a:r>
                        <a:rPr lang="id-ID" sz="1600" dirty="0" smtClean="0"/>
                        <a:t>Total Upah</a:t>
                      </a:r>
                      <a:endParaRPr lang="id-ID" sz="1600" dirty="0"/>
                    </a:p>
                  </a:txBody>
                  <a:tcPr/>
                </a:tc>
                <a:tc>
                  <a:txBody>
                    <a:bodyPr/>
                    <a:lstStyle/>
                    <a:p>
                      <a:pPr algn="ctr"/>
                      <a:r>
                        <a:rPr lang="id-ID" sz="1600" dirty="0" smtClean="0"/>
                        <a:t>Upah Per Unit</a:t>
                      </a:r>
                      <a:endParaRPr lang="id-ID" sz="1600" dirty="0"/>
                    </a:p>
                  </a:txBody>
                  <a:tcPr/>
                </a:tc>
              </a:tr>
              <a:tr h="370840">
                <a:tc>
                  <a:txBody>
                    <a:bodyPr/>
                    <a:lstStyle/>
                    <a:p>
                      <a:pPr algn="ctr"/>
                      <a:r>
                        <a:rPr lang="id-ID" sz="1600" b="1" dirty="0" smtClean="0">
                          <a:solidFill>
                            <a:srgbClr val="FF0000"/>
                          </a:solidFill>
                        </a:rPr>
                        <a:t>1</a:t>
                      </a:r>
                      <a:endParaRPr lang="id-ID" sz="1600" b="1" dirty="0">
                        <a:solidFill>
                          <a:srgbClr val="FF0000"/>
                        </a:solidFill>
                      </a:endParaRPr>
                    </a:p>
                  </a:txBody>
                  <a:tcPr/>
                </a:tc>
                <a:tc>
                  <a:txBody>
                    <a:bodyPr/>
                    <a:lstStyle/>
                    <a:p>
                      <a:pPr algn="ctr"/>
                      <a:r>
                        <a:rPr lang="id-ID" sz="1600" b="1" dirty="0" smtClean="0">
                          <a:solidFill>
                            <a:srgbClr val="FF0000"/>
                          </a:solidFill>
                        </a:rPr>
                        <a:t>2</a:t>
                      </a:r>
                      <a:endParaRPr lang="id-ID" sz="1600" b="1" dirty="0">
                        <a:solidFill>
                          <a:srgbClr val="FF0000"/>
                        </a:solidFill>
                      </a:endParaRPr>
                    </a:p>
                  </a:txBody>
                  <a:tcPr/>
                </a:tc>
                <a:tc>
                  <a:txBody>
                    <a:bodyPr/>
                    <a:lstStyle/>
                    <a:p>
                      <a:pPr algn="ctr"/>
                      <a:r>
                        <a:rPr lang="id-ID" sz="1600" b="1" dirty="0" smtClean="0">
                          <a:solidFill>
                            <a:srgbClr val="FF0000"/>
                          </a:solidFill>
                        </a:rPr>
                        <a:t>3</a:t>
                      </a:r>
                      <a:endParaRPr lang="id-ID" sz="1600" b="1" dirty="0">
                        <a:solidFill>
                          <a:srgbClr val="FF0000"/>
                        </a:solidFill>
                      </a:endParaRPr>
                    </a:p>
                  </a:txBody>
                  <a:tcPr/>
                </a:tc>
                <a:tc>
                  <a:txBody>
                    <a:bodyPr/>
                    <a:lstStyle/>
                    <a:p>
                      <a:pPr algn="ctr"/>
                      <a:r>
                        <a:rPr lang="id-ID" sz="1200" b="1" dirty="0" smtClean="0">
                          <a:solidFill>
                            <a:srgbClr val="FF0000"/>
                          </a:solidFill>
                        </a:rPr>
                        <a:t>4 = 2 x 12 unit</a:t>
                      </a:r>
                      <a:endParaRPr lang="id-ID" sz="1200" b="1" dirty="0">
                        <a:solidFill>
                          <a:srgbClr val="FF0000"/>
                        </a:solidFill>
                      </a:endParaRPr>
                    </a:p>
                  </a:txBody>
                  <a:tcPr/>
                </a:tc>
                <a:tc>
                  <a:txBody>
                    <a:bodyPr/>
                    <a:lstStyle/>
                    <a:p>
                      <a:pPr algn="ctr"/>
                      <a:r>
                        <a:rPr lang="id-ID" sz="1600" b="1" dirty="0" smtClean="0">
                          <a:solidFill>
                            <a:srgbClr val="FF0000"/>
                          </a:solidFill>
                        </a:rPr>
                        <a:t>5 =</a:t>
                      </a:r>
                      <a:r>
                        <a:rPr lang="id-ID" sz="1600" b="1" baseline="0" dirty="0" smtClean="0">
                          <a:solidFill>
                            <a:srgbClr val="FF0000"/>
                          </a:solidFill>
                        </a:rPr>
                        <a:t> 3/4</a:t>
                      </a:r>
                      <a:endParaRPr lang="id-ID" sz="1600" b="1" dirty="0">
                        <a:solidFill>
                          <a:srgbClr val="FF0000"/>
                        </a:solidFill>
                      </a:endParaRPr>
                    </a:p>
                  </a:txBody>
                  <a:tcPr/>
                </a:tc>
                <a:tc>
                  <a:txBody>
                    <a:bodyPr/>
                    <a:lstStyle/>
                    <a:p>
                      <a:pPr algn="ctr"/>
                      <a:r>
                        <a:rPr lang="id-ID" sz="1600" b="1" dirty="0" smtClean="0">
                          <a:solidFill>
                            <a:srgbClr val="FF0000"/>
                          </a:solidFill>
                        </a:rPr>
                        <a:t>6</a:t>
                      </a:r>
                      <a:endParaRPr lang="id-ID" sz="1600" b="1" dirty="0">
                        <a:solidFill>
                          <a:srgbClr val="FF0000"/>
                        </a:solidFill>
                      </a:endParaRPr>
                    </a:p>
                  </a:txBody>
                  <a:tcPr/>
                </a:tc>
                <a:tc>
                  <a:txBody>
                    <a:bodyPr/>
                    <a:lstStyle/>
                    <a:p>
                      <a:pPr algn="ctr"/>
                      <a:r>
                        <a:rPr lang="id-ID" sz="1600" b="1" dirty="0" smtClean="0">
                          <a:solidFill>
                            <a:srgbClr val="FF0000"/>
                          </a:solidFill>
                        </a:rPr>
                        <a:t>7 = 6 x 5</a:t>
                      </a:r>
                      <a:endParaRPr lang="id-ID" sz="1600" b="1" dirty="0">
                        <a:solidFill>
                          <a:srgbClr val="FF0000"/>
                        </a:solidFill>
                      </a:endParaRPr>
                    </a:p>
                  </a:txBody>
                  <a:tcPr/>
                </a:tc>
                <a:tc>
                  <a:txBody>
                    <a:bodyPr/>
                    <a:lstStyle/>
                    <a:p>
                      <a:pPr algn="ctr"/>
                      <a:r>
                        <a:rPr lang="id-ID" sz="1600" b="1" dirty="0" smtClean="0">
                          <a:solidFill>
                            <a:srgbClr val="FF0000"/>
                          </a:solidFill>
                        </a:rPr>
                        <a:t>8 = 2 x 6</a:t>
                      </a:r>
                      <a:endParaRPr lang="id-ID" sz="1600" b="1" dirty="0">
                        <a:solidFill>
                          <a:srgbClr val="FF0000"/>
                        </a:solidFill>
                      </a:endParaRPr>
                    </a:p>
                  </a:txBody>
                  <a:tcPr/>
                </a:tc>
                <a:tc>
                  <a:txBody>
                    <a:bodyPr/>
                    <a:lstStyle/>
                    <a:p>
                      <a:pPr algn="ctr"/>
                      <a:r>
                        <a:rPr lang="id-ID" sz="1600" b="1" dirty="0" smtClean="0">
                          <a:solidFill>
                            <a:srgbClr val="FF0000"/>
                          </a:solidFill>
                        </a:rPr>
                        <a:t>9 = 8/3</a:t>
                      </a:r>
                      <a:endParaRPr lang="id-ID" sz="1600" b="1" dirty="0">
                        <a:solidFill>
                          <a:srgbClr val="FF0000"/>
                        </a:solidFill>
                      </a:endParaRPr>
                    </a:p>
                  </a:txBody>
                  <a:tcPr/>
                </a:tc>
              </a:tr>
              <a:tr h="370840">
                <a:tc>
                  <a:txBody>
                    <a:bodyPr/>
                    <a:lstStyle/>
                    <a:p>
                      <a:r>
                        <a:rPr lang="id-ID" sz="1600" dirty="0" smtClean="0"/>
                        <a:t>Burton</a:t>
                      </a:r>
                      <a:endParaRPr lang="id-ID" sz="1600" dirty="0"/>
                    </a:p>
                  </a:txBody>
                  <a:tcPr/>
                </a:tc>
                <a:tc>
                  <a:txBody>
                    <a:bodyPr/>
                    <a:lstStyle/>
                    <a:p>
                      <a:pPr algn="ctr"/>
                      <a:r>
                        <a:rPr lang="id-ID" sz="1600" dirty="0" smtClean="0"/>
                        <a:t>42 jam</a:t>
                      </a:r>
                      <a:endParaRPr lang="id-ID" sz="1600" dirty="0"/>
                    </a:p>
                  </a:txBody>
                  <a:tcPr/>
                </a:tc>
                <a:tc>
                  <a:txBody>
                    <a:bodyPr/>
                    <a:lstStyle/>
                    <a:p>
                      <a:pPr algn="ctr"/>
                      <a:r>
                        <a:rPr lang="id-ID" sz="1600" dirty="0" smtClean="0"/>
                        <a:t>378 unit</a:t>
                      </a:r>
                      <a:endParaRPr lang="id-ID" sz="1600" dirty="0"/>
                    </a:p>
                  </a:txBody>
                  <a:tcPr/>
                </a:tc>
                <a:tc>
                  <a:txBody>
                    <a:bodyPr/>
                    <a:lstStyle/>
                    <a:p>
                      <a:pPr algn="ctr"/>
                      <a:r>
                        <a:rPr lang="id-ID" sz="1600" dirty="0" smtClean="0"/>
                        <a:t>504 unit</a:t>
                      </a:r>
                      <a:endParaRPr lang="id-ID" sz="1600" dirty="0"/>
                    </a:p>
                  </a:txBody>
                  <a:tcPr/>
                </a:tc>
                <a:tc>
                  <a:txBody>
                    <a:bodyPr/>
                    <a:lstStyle/>
                    <a:p>
                      <a:pPr algn="ctr"/>
                      <a:r>
                        <a:rPr lang="id-ID" sz="1600" dirty="0" smtClean="0"/>
                        <a:t>0,75</a:t>
                      </a:r>
                      <a:endParaRPr lang="id-ID" sz="1600" dirty="0"/>
                    </a:p>
                  </a:txBody>
                  <a:tcPr/>
                </a:tc>
                <a:tc>
                  <a:txBody>
                    <a:bodyPr/>
                    <a:lstStyle/>
                    <a:p>
                      <a:pPr algn="ctr"/>
                      <a:r>
                        <a:rPr lang="id-ID" sz="1600" dirty="0" smtClean="0"/>
                        <a:t>Rp.1.200</a:t>
                      </a:r>
                      <a:endParaRPr lang="id-ID" sz="1600" dirty="0"/>
                    </a:p>
                  </a:txBody>
                  <a:tcPr/>
                </a:tc>
                <a:tc>
                  <a:txBody>
                    <a:bodyPr/>
                    <a:lstStyle/>
                    <a:p>
                      <a:pPr algn="ctr"/>
                      <a:r>
                        <a:rPr lang="id-ID" sz="1600" dirty="0" smtClean="0"/>
                        <a:t>-</a:t>
                      </a:r>
                      <a:endParaRPr lang="id-ID" sz="1600" dirty="0"/>
                    </a:p>
                  </a:txBody>
                  <a:tcPr/>
                </a:tc>
                <a:tc>
                  <a:txBody>
                    <a:bodyPr/>
                    <a:lstStyle/>
                    <a:p>
                      <a:pPr algn="ctr"/>
                      <a:r>
                        <a:rPr lang="id-ID" sz="1400" dirty="0" smtClean="0"/>
                        <a:t>Rp.50.400</a:t>
                      </a:r>
                      <a:endParaRPr lang="id-ID" sz="1400" dirty="0"/>
                    </a:p>
                  </a:txBody>
                  <a:tcPr/>
                </a:tc>
                <a:tc>
                  <a:txBody>
                    <a:bodyPr/>
                    <a:lstStyle/>
                    <a:p>
                      <a:pPr algn="ctr"/>
                      <a:r>
                        <a:rPr lang="id-ID" sz="1400" dirty="0" smtClean="0"/>
                        <a:t>Rp.133,33</a:t>
                      </a:r>
                      <a:endParaRPr lang="id-ID" sz="1400" dirty="0"/>
                    </a:p>
                  </a:txBody>
                  <a:tcPr/>
                </a:tc>
              </a:tr>
              <a:tr h="370840">
                <a:tc>
                  <a:txBody>
                    <a:bodyPr/>
                    <a:lstStyle/>
                    <a:p>
                      <a:r>
                        <a:rPr lang="id-ID" sz="1600" dirty="0" smtClean="0"/>
                        <a:t>Sheldon</a:t>
                      </a:r>
                      <a:endParaRPr lang="id-ID" sz="1600" dirty="0"/>
                    </a:p>
                  </a:txBody>
                  <a:tcPr/>
                </a:tc>
                <a:tc>
                  <a:txBody>
                    <a:bodyPr/>
                    <a:lstStyle/>
                    <a:p>
                      <a:pPr algn="ctr"/>
                      <a:r>
                        <a:rPr lang="id-ID" sz="1600" dirty="0" smtClean="0"/>
                        <a:t>45 jam</a:t>
                      </a:r>
                      <a:endParaRPr lang="id-ID" sz="1600" dirty="0"/>
                    </a:p>
                  </a:txBody>
                  <a:tcPr/>
                </a:tc>
                <a:tc>
                  <a:txBody>
                    <a:bodyPr/>
                    <a:lstStyle/>
                    <a:p>
                      <a:pPr algn="ctr"/>
                      <a:r>
                        <a:rPr lang="id-ID" sz="1600" dirty="0" smtClean="0"/>
                        <a:t>648 unit</a:t>
                      </a:r>
                      <a:endParaRPr lang="id-ID" sz="1600" dirty="0"/>
                    </a:p>
                  </a:txBody>
                  <a:tcPr/>
                </a:tc>
                <a:tc>
                  <a:txBody>
                    <a:bodyPr/>
                    <a:lstStyle/>
                    <a:p>
                      <a:pPr algn="ctr"/>
                      <a:r>
                        <a:rPr lang="id-ID" sz="1600" dirty="0" smtClean="0"/>
                        <a:t>540 unit</a:t>
                      </a:r>
                      <a:endParaRPr lang="id-ID" sz="1600" dirty="0"/>
                    </a:p>
                  </a:txBody>
                  <a:tcPr/>
                </a:tc>
                <a:tc>
                  <a:txBody>
                    <a:bodyPr/>
                    <a:lstStyle/>
                    <a:p>
                      <a:pPr algn="ctr"/>
                      <a:r>
                        <a:rPr lang="id-ID" sz="1600" dirty="0" smtClean="0"/>
                        <a:t>1,20</a:t>
                      </a:r>
                      <a:endParaRPr lang="id-ID" sz="1600" dirty="0"/>
                    </a:p>
                  </a:txBody>
                  <a:tcPr/>
                </a:tc>
                <a:tc>
                  <a:txBody>
                    <a:bodyPr/>
                    <a:lstStyle/>
                    <a:p>
                      <a:pPr algn="ctr"/>
                      <a:r>
                        <a:rPr lang="id-ID" sz="1600" dirty="0" smtClean="0"/>
                        <a:t>Rp.1.200</a:t>
                      </a:r>
                      <a:endParaRPr lang="id-ID" sz="1600" dirty="0"/>
                    </a:p>
                  </a:txBody>
                  <a:tcPr/>
                </a:tc>
                <a:tc>
                  <a:txBody>
                    <a:bodyPr/>
                    <a:lstStyle/>
                    <a:p>
                      <a:pPr algn="ctr"/>
                      <a:r>
                        <a:rPr lang="id-ID" sz="1600" dirty="0" smtClean="0"/>
                        <a:t>Rp.1.440</a:t>
                      </a:r>
                      <a:endParaRPr lang="id-ID" sz="1600" dirty="0"/>
                    </a:p>
                  </a:txBody>
                  <a:tcPr/>
                </a:tc>
                <a:tc>
                  <a:txBody>
                    <a:bodyPr/>
                    <a:lstStyle/>
                    <a:p>
                      <a:pPr algn="ctr"/>
                      <a:r>
                        <a:rPr lang="id-ID" sz="1400" dirty="0" smtClean="0"/>
                        <a:t>Rp.64.800</a:t>
                      </a:r>
                      <a:endParaRPr lang="id-ID" sz="1400" dirty="0"/>
                    </a:p>
                  </a:txBody>
                  <a:tcPr/>
                </a:tc>
                <a:tc>
                  <a:txBody>
                    <a:bodyPr/>
                    <a:lstStyle/>
                    <a:p>
                      <a:pPr algn="ctr"/>
                      <a:r>
                        <a:rPr lang="id-ID" sz="1400" dirty="0" smtClean="0"/>
                        <a:t>Rp.100</a:t>
                      </a:r>
                      <a:endParaRPr lang="id-ID" sz="1400" dirty="0"/>
                    </a:p>
                  </a:txBody>
                  <a:tcPr/>
                </a:tc>
              </a:tr>
              <a:tr h="370840">
                <a:tc>
                  <a:txBody>
                    <a:bodyPr/>
                    <a:lstStyle/>
                    <a:p>
                      <a:r>
                        <a:rPr lang="id-ID" sz="1600" dirty="0" smtClean="0"/>
                        <a:t>Barry</a:t>
                      </a:r>
                      <a:endParaRPr lang="id-ID" sz="1600" dirty="0"/>
                    </a:p>
                  </a:txBody>
                  <a:tcPr/>
                </a:tc>
                <a:tc>
                  <a:txBody>
                    <a:bodyPr/>
                    <a:lstStyle/>
                    <a:p>
                      <a:pPr algn="ctr"/>
                      <a:r>
                        <a:rPr lang="id-ID" sz="1600" dirty="0" smtClean="0"/>
                        <a:t>45 jam</a:t>
                      </a:r>
                      <a:endParaRPr lang="id-ID" sz="1600" dirty="0"/>
                    </a:p>
                  </a:txBody>
                  <a:tcPr/>
                </a:tc>
                <a:tc>
                  <a:txBody>
                    <a:bodyPr/>
                    <a:lstStyle/>
                    <a:p>
                      <a:pPr algn="ctr"/>
                      <a:r>
                        <a:rPr lang="id-ID" sz="1600" dirty="0" smtClean="0"/>
                        <a:t>597 unit</a:t>
                      </a:r>
                      <a:endParaRPr lang="id-ID" sz="1600" dirty="0"/>
                    </a:p>
                  </a:txBody>
                  <a:tcPr/>
                </a:tc>
                <a:tc>
                  <a:txBody>
                    <a:bodyPr/>
                    <a:lstStyle/>
                    <a:p>
                      <a:pPr algn="ctr"/>
                      <a:r>
                        <a:rPr lang="id-ID" sz="1600" dirty="0" smtClean="0"/>
                        <a:t>540</a:t>
                      </a:r>
                      <a:r>
                        <a:rPr lang="id-ID" sz="1600" baseline="0" dirty="0" smtClean="0"/>
                        <a:t> unit</a:t>
                      </a:r>
                      <a:endParaRPr lang="id-ID" sz="1600" dirty="0"/>
                    </a:p>
                  </a:txBody>
                  <a:tcPr/>
                </a:tc>
                <a:tc>
                  <a:txBody>
                    <a:bodyPr/>
                    <a:lstStyle/>
                    <a:p>
                      <a:pPr algn="ctr"/>
                      <a:r>
                        <a:rPr lang="id-ID" sz="1600" dirty="0" smtClean="0"/>
                        <a:t>1,10</a:t>
                      </a:r>
                      <a:endParaRPr lang="id-ID" sz="1600" dirty="0"/>
                    </a:p>
                  </a:txBody>
                  <a:tcPr/>
                </a:tc>
                <a:tc>
                  <a:txBody>
                    <a:bodyPr/>
                    <a:lstStyle/>
                    <a:p>
                      <a:pPr algn="ctr"/>
                      <a:r>
                        <a:rPr lang="id-ID" sz="1600" dirty="0" smtClean="0"/>
                        <a:t>Rp.1.200</a:t>
                      </a:r>
                      <a:endParaRPr lang="id-ID" sz="1600" dirty="0"/>
                    </a:p>
                  </a:txBody>
                  <a:tcPr/>
                </a:tc>
                <a:tc>
                  <a:txBody>
                    <a:bodyPr/>
                    <a:lstStyle/>
                    <a:p>
                      <a:pPr algn="ctr"/>
                      <a:r>
                        <a:rPr lang="id-ID" sz="1600" dirty="0" smtClean="0"/>
                        <a:t>Rp.1.320</a:t>
                      </a:r>
                      <a:endParaRPr lang="id-ID" sz="1600" dirty="0"/>
                    </a:p>
                  </a:txBody>
                  <a:tcPr/>
                </a:tc>
                <a:tc>
                  <a:txBody>
                    <a:bodyPr/>
                    <a:lstStyle/>
                    <a:p>
                      <a:pPr algn="ctr"/>
                      <a:r>
                        <a:rPr lang="id-ID" sz="1400" dirty="0" smtClean="0"/>
                        <a:t>Rp.59.400</a:t>
                      </a:r>
                      <a:endParaRPr lang="id-ID" sz="1400" dirty="0"/>
                    </a:p>
                  </a:txBody>
                  <a:tcPr/>
                </a:tc>
                <a:tc>
                  <a:txBody>
                    <a:bodyPr/>
                    <a:lstStyle/>
                    <a:p>
                      <a:pPr algn="ctr"/>
                      <a:r>
                        <a:rPr lang="id-ID" sz="1400" dirty="0" smtClean="0"/>
                        <a:t>Rp.99,48</a:t>
                      </a:r>
                      <a:endParaRPr lang="id-ID" sz="1400" dirty="0"/>
                    </a:p>
                  </a:txBody>
                  <a:tcPr/>
                </a:tc>
              </a:tr>
              <a:tr h="370840">
                <a:tc>
                  <a:txBody>
                    <a:bodyPr/>
                    <a:lstStyle/>
                    <a:p>
                      <a:r>
                        <a:rPr lang="id-ID" sz="1600" dirty="0" smtClean="0"/>
                        <a:t>Shidney</a:t>
                      </a:r>
                      <a:endParaRPr lang="id-ID" sz="1600" dirty="0"/>
                    </a:p>
                  </a:txBody>
                  <a:tcPr/>
                </a:tc>
                <a:tc>
                  <a:txBody>
                    <a:bodyPr/>
                    <a:lstStyle/>
                    <a:p>
                      <a:pPr algn="ctr"/>
                      <a:r>
                        <a:rPr lang="id-ID" sz="1600" dirty="0" smtClean="0"/>
                        <a:t>48 jam</a:t>
                      </a:r>
                      <a:endParaRPr lang="id-ID" sz="1600" dirty="0"/>
                    </a:p>
                  </a:txBody>
                  <a:tcPr/>
                </a:tc>
                <a:tc>
                  <a:txBody>
                    <a:bodyPr/>
                    <a:lstStyle/>
                    <a:p>
                      <a:pPr algn="ctr"/>
                      <a:r>
                        <a:rPr lang="id-ID" sz="1600" dirty="0" smtClean="0"/>
                        <a:t>547 unit</a:t>
                      </a:r>
                      <a:endParaRPr lang="id-ID" sz="1600" dirty="0"/>
                    </a:p>
                  </a:txBody>
                  <a:tcPr/>
                </a:tc>
                <a:tc>
                  <a:txBody>
                    <a:bodyPr/>
                    <a:lstStyle/>
                    <a:p>
                      <a:pPr algn="ctr"/>
                      <a:r>
                        <a:rPr lang="id-ID" sz="1600" dirty="0" smtClean="0"/>
                        <a:t>576 unit</a:t>
                      </a:r>
                      <a:endParaRPr lang="id-ID" sz="1600" dirty="0"/>
                    </a:p>
                  </a:txBody>
                  <a:tcPr/>
                </a:tc>
                <a:tc>
                  <a:txBody>
                    <a:bodyPr/>
                    <a:lstStyle/>
                    <a:p>
                      <a:pPr algn="ctr"/>
                      <a:r>
                        <a:rPr lang="id-ID" sz="1600" dirty="0" smtClean="0"/>
                        <a:t>0,95</a:t>
                      </a:r>
                      <a:endParaRPr lang="id-ID" sz="1600" dirty="0"/>
                    </a:p>
                  </a:txBody>
                  <a:tcPr/>
                </a:tc>
                <a:tc>
                  <a:txBody>
                    <a:bodyPr/>
                    <a:lstStyle/>
                    <a:p>
                      <a:pPr algn="ctr"/>
                      <a:r>
                        <a:rPr lang="id-ID" sz="1600" dirty="0" smtClean="0"/>
                        <a:t>Rp.1.200</a:t>
                      </a:r>
                      <a:endParaRPr lang="id-ID" sz="1600" dirty="0"/>
                    </a:p>
                  </a:txBody>
                  <a:tcPr/>
                </a:tc>
                <a:tc>
                  <a:txBody>
                    <a:bodyPr/>
                    <a:lstStyle/>
                    <a:p>
                      <a:pPr algn="ctr"/>
                      <a:r>
                        <a:rPr lang="id-ID" sz="1600" dirty="0" smtClean="0"/>
                        <a:t>-</a:t>
                      </a:r>
                      <a:endParaRPr lang="id-ID" sz="1600" dirty="0"/>
                    </a:p>
                  </a:txBody>
                  <a:tcPr/>
                </a:tc>
                <a:tc>
                  <a:txBody>
                    <a:bodyPr/>
                    <a:lstStyle/>
                    <a:p>
                      <a:pPr algn="ctr"/>
                      <a:r>
                        <a:rPr lang="id-ID" sz="1400" dirty="0" smtClean="0"/>
                        <a:t>Rp.57.600</a:t>
                      </a:r>
                      <a:endParaRPr lang="id-ID" sz="1400" dirty="0"/>
                    </a:p>
                  </a:txBody>
                  <a:tcPr/>
                </a:tc>
                <a:tc>
                  <a:txBody>
                    <a:bodyPr/>
                    <a:lstStyle/>
                    <a:p>
                      <a:pPr algn="ctr"/>
                      <a:r>
                        <a:rPr lang="id-ID" sz="1400" dirty="0" smtClean="0"/>
                        <a:t>Rp.105,30</a:t>
                      </a:r>
                      <a:endParaRPr lang="id-ID" sz="1400" dirty="0"/>
                    </a:p>
                  </a:txBody>
                  <a:tcPr/>
                </a:tc>
              </a:tr>
              <a:tr h="370840">
                <a:tc>
                  <a:txBody>
                    <a:bodyPr/>
                    <a:lstStyle/>
                    <a:p>
                      <a:r>
                        <a:rPr lang="id-ID" sz="1600" dirty="0" smtClean="0"/>
                        <a:t>Bricks</a:t>
                      </a:r>
                      <a:endParaRPr lang="id-ID" sz="1600" dirty="0"/>
                    </a:p>
                  </a:txBody>
                  <a:tcPr/>
                </a:tc>
                <a:tc>
                  <a:txBody>
                    <a:bodyPr/>
                    <a:lstStyle/>
                    <a:p>
                      <a:pPr algn="ctr"/>
                      <a:r>
                        <a:rPr lang="id-ID" sz="1600" dirty="0" smtClean="0"/>
                        <a:t>44 jam</a:t>
                      </a:r>
                      <a:endParaRPr lang="id-ID" sz="1600" dirty="0"/>
                    </a:p>
                  </a:txBody>
                  <a:tcPr/>
                </a:tc>
                <a:tc>
                  <a:txBody>
                    <a:bodyPr/>
                    <a:lstStyle/>
                    <a:p>
                      <a:pPr algn="ctr"/>
                      <a:r>
                        <a:rPr lang="id-ID" sz="1600" dirty="0" smtClean="0"/>
                        <a:t>660 unit</a:t>
                      </a:r>
                      <a:endParaRPr lang="id-ID" sz="1600" dirty="0"/>
                    </a:p>
                  </a:txBody>
                  <a:tcPr/>
                </a:tc>
                <a:tc>
                  <a:txBody>
                    <a:bodyPr/>
                    <a:lstStyle/>
                    <a:p>
                      <a:pPr algn="ctr"/>
                      <a:r>
                        <a:rPr lang="id-ID" sz="1600" dirty="0" smtClean="0"/>
                        <a:t>528 unit</a:t>
                      </a:r>
                      <a:endParaRPr lang="id-ID" sz="1600" dirty="0"/>
                    </a:p>
                  </a:txBody>
                  <a:tcPr/>
                </a:tc>
                <a:tc>
                  <a:txBody>
                    <a:bodyPr/>
                    <a:lstStyle/>
                    <a:p>
                      <a:pPr algn="ctr"/>
                      <a:r>
                        <a:rPr lang="id-ID" sz="1600" dirty="0" smtClean="0"/>
                        <a:t>1,25</a:t>
                      </a:r>
                      <a:endParaRPr lang="id-ID" sz="1600" dirty="0"/>
                    </a:p>
                  </a:txBody>
                  <a:tcPr/>
                </a:tc>
                <a:tc>
                  <a:txBody>
                    <a:bodyPr/>
                    <a:lstStyle/>
                    <a:p>
                      <a:pPr algn="ctr"/>
                      <a:r>
                        <a:rPr lang="id-ID" sz="1600" dirty="0" smtClean="0"/>
                        <a:t>Rp.1.200</a:t>
                      </a:r>
                      <a:endParaRPr lang="id-ID" sz="1600" dirty="0"/>
                    </a:p>
                  </a:txBody>
                  <a:tcPr/>
                </a:tc>
                <a:tc>
                  <a:txBody>
                    <a:bodyPr/>
                    <a:lstStyle/>
                    <a:p>
                      <a:pPr algn="ctr"/>
                      <a:r>
                        <a:rPr lang="id-ID" sz="1600" dirty="0" smtClean="0"/>
                        <a:t>Rp.1.500</a:t>
                      </a:r>
                      <a:endParaRPr lang="id-ID" sz="1600" dirty="0"/>
                    </a:p>
                  </a:txBody>
                  <a:tcPr/>
                </a:tc>
                <a:tc>
                  <a:txBody>
                    <a:bodyPr/>
                    <a:lstStyle/>
                    <a:p>
                      <a:pPr algn="ctr"/>
                      <a:r>
                        <a:rPr lang="id-ID" sz="1400" dirty="0" smtClean="0"/>
                        <a:t>Rp.66.000</a:t>
                      </a:r>
                      <a:endParaRPr lang="id-ID"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d-ID" sz="1400" dirty="0" smtClean="0"/>
                        <a:t>Rp.100</a:t>
                      </a:r>
                    </a:p>
                  </a:txBody>
                  <a:tcPr/>
                </a:tc>
              </a:tr>
              <a:tr h="370840">
                <a:tc>
                  <a:txBody>
                    <a:bodyPr/>
                    <a:lstStyle/>
                    <a:p>
                      <a:r>
                        <a:rPr lang="id-ID" sz="1600" dirty="0" smtClean="0"/>
                        <a:t>Shelena</a:t>
                      </a:r>
                      <a:endParaRPr lang="id-ID" sz="1600" dirty="0"/>
                    </a:p>
                  </a:txBody>
                  <a:tcPr/>
                </a:tc>
                <a:tc>
                  <a:txBody>
                    <a:bodyPr/>
                    <a:lstStyle/>
                    <a:p>
                      <a:pPr algn="ctr"/>
                      <a:r>
                        <a:rPr lang="id-ID" sz="1600" dirty="0" smtClean="0"/>
                        <a:t>40 jam</a:t>
                      </a:r>
                      <a:endParaRPr lang="id-ID" sz="1600" dirty="0"/>
                    </a:p>
                  </a:txBody>
                  <a:tcPr/>
                </a:tc>
                <a:tc>
                  <a:txBody>
                    <a:bodyPr/>
                    <a:lstStyle/>
                    <a:p>
                      <a:pPr algn="ctr"/>
                      <a:r>
                        <a:rPr lang="id-ID" sz="1600" dirty="0" smtClean="0"/>
                        <a:t>552 unit</a:t>
                      </a:r>
                      <a:endParaRPr lang="id-ID" sz="1600" dirty="0"/>
                    </a:p>
                  </a:txBody>
                  <a:tcPr/>
                </a:tc>
                <a:tc>
                  <a:txBody>
                    <a:bodyPr/>
                    <a:lstStyle/>
                    <a:p>
                      <a:pPr algn="ctr"/>
                      <a:r>
                        <a:rPr lang="id-ID" sz="1600" dirty="0" smtClean="0"/>
                        <a:t>480 unit</a:t>
                      </a:r>
                      <a:endParaRPr lang="id-ID" sz="1600" dirty="0"/>
                    </a:p>
                  </a:txBody>
                  <a:tcPr/>
                </a:tc>
                <a:tc>
                  <a:txBody>
                    <a:bodyPr/>
                    <a:lstStyle/>
                    <a:p>
                      <a:pPr algn="ctr"/>
                      <a:r>
                        <a:rPr lang="id-ID" sz="1600" dirty="0" smtClean="0"/>
                        <a:t>1,15</a:t>
                      </a:r>
                      <a:endParaRPr lang="id-ID" sz="1600" dirty="0"/>
                    </a:p>
                  </a:txBody>
                  <a:tcPr/>
                </a:tc>
                <a:tc>
                  <a:txBody>
                    <a:bodyPr/>
                    <a:lstStyle/>
                    <a:p>
                      <a:pPr algn="ctr"/>
                      <a:r>
                        <a:rPr lang="id-ID" sz="1600" dirty="0" smtClean="0"/>
                        <a:t>Rp.1.200</a:t>
                      </a:r>
                      <a:endParaRPr lang="id-ID" sz="1600" dirty="0"/>
                    </a:p>
                  </a:txBody>
                  <a:tcPr/>
                </a:tc>
                <a:tc>
                  <a:txBody>
                    <a:bodyPr/>
                    <a:lstStyle/>
                    <a:p>
                      <a:pPr algn="ctr"/>
                      <a:r>
                        <a:rPr lang="id-ID" sz="1600" dirty="0" smtClean="0"/>
                        <a:t>Rp.1.380</a:t>
                      </a:r>
                      <a:endParaRPr lang="id-ID" sz="1600" dirty="0"/>
                    </a:p>
                  </a:txBody>
                  <a:tcPr/>
                </a:tc>
                <a:tc>
                  <a:txBody>
                    <a:bodyPr/>
                    <a:lstStyle/>
                    <a:p>
                      <a:pPr algn="ctr"/>
                      <a:r>
                        <a:rPr lang="id-ID" sz="1400" dirty="0" smtClean="0"/>
                        <a:t>Rp.55.200</a:t>
                      </a:r>
                      <a:endParaRPr lang="id-ID"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d-ID" sz="1400" dirty="0" smtClean="0"/>
                        <a:t>Rp.100</a:t>
                      </a:r>
                    </a:p>
                  </a:txBody>
                  <a:tcPr/>
                </a:tc>
              </a:tr>
              <a:tr h="370840">
                <a:tc>
                  <a:txBody>
                    <a:bodyPr/>
                    <a:lstStyle/>
                    <a:p>
                      <a:r>
                        <a:rPr lang="id-ID" sz="1600" dirty="0" smtClean="0"/>
                        <a:t>Susan </a:t>
                      </a:r>
                      <a:endParaRPr lang="id-ID" sz="1600" dirty="0"/>
                    </a:p>
                  </a:txBody>
                  <a:tcPr/>
                </a:tc>
                <a:tc>
                  <a:txBody>
                    <a:bodyPr/>
                    <a:lstStyle/>
                    <a:p>
                      <a:pPr algn="ctr"/>
                      <a:r>
                        <a:rPr lang="id-ID" sz="1600" dirty="0" smtClean="0"/>
                        <a:t>40 jam</a:t>
                      </a:r>
                      <a:endParaRPr lang="id-ID" sz="1600" dirty="0"/>
                    </a:p>
                  </a:txBody>
                  <a:tcPr/>
                </a:tc>
                <a:tc>
                  <a:txBody>
                    <a:bodyPr/>
                    <a:lstStyle/>
                    <a:p>
                      <a:pPr algn="ctr"/>
                      <a:r>
                        <a:rPr lang="id-ID" sz="1600" dirty="0" smtClean="0"/>
                        <a:t>480 unit</a:t>
                      </a:r>
                      <a:endParaRPr lang="id-ID" sz="1600" dirty="0"/>
                    </a:p>
                  </a:txBody>
                  <a:tcPr/>
                </a:tc>
                <a:tc>
                  <a:txBody>
                    <a:bodyPr/>
                    <a:lstStyle/>
                    <a:p>
                      <a:pPr algn="ctr"/>
                      <a:r>
                        <a:rPr lang="id-ID" sz="1600" dirty="0" smtClean="0"/>
                        <a:t>480 unit</a:t>
                      </a:r>
                      <a:endParaRPr lang="id-ID" sz="1600" dirty="0"/>
                    </a:p>
                  </a:txBody>
                  <a:tcPr/>
                </a:tc>
                <a:tc>
                  <a:txBody>
                    <a:bodyPr/>
                    <a:lstStyle/>
                    <a:p>
                      <a:pPr algn="ctr"/>
                      <a:r>
                        <a:rPr lang="id-ID" sz="1600" dirty="0" smtClean="0"/>
                        <a:t>1,00</a:t>
                      </a:r>
                      <a:endParaRPr lang="id-ID" sz="1600" dirty="0"/>
                    </a:p>
                  </a:txBody>
                  <a:tcPr/>
                </a:tc>
                <a:tc>
                  <a:txBody>
                    <a:bodyPr/>
                    <a:lstStyle/>
                    <a:p>
                      <a:pPr algn="ctr"/>
                      <a:r>
                        <a:rPr lang="id-ID" sz="1600" dirty="0" smtClean="0"/>
                        <a:t>Rp.1.200</a:t>
                      </a:r>
                      <a:endParaRPr lang="id-ID" sz="1600" dirty="0"/>
                    </a:p>
                  </a:txBody>
                  <a:tcPr/>
                </a:tc>
                <a:tc>
                  <a:txBody>
                    <a:bodyPr/>
                    <a:lstStyle/>
                    <a:p>
                      <a:pPr algn="ctr"/>
                      <a:r>
                        <a:rPr lang="id-ID" sz="1600" dirty="0" smtClean="0"/>
                        <a:t>-</a:t>
                      </a:r>
                      <a:endParaRPr lang="id-ID" sz="1600" dirty="0"/>
                    </a:p>
                  </a:txBody>
                  <a:tcPr/>
                </a:tc>
                <a:tc>
                  <a:txBody>
                    <a:bodyPr/>
                    <a:lstStyle/>
                    <a:p>
                      <a:pPr algn="ctr"/>
                      <a:r>
                        <a:rPr lang="id-ID" sz="1400" dirty="0" smtClean="0"/>
                        <a:t>Rp.48.000</a:t>
                      </a:r>
                      <a:endParaRPr lang="id-ID"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d-ID" sz="1400" dirty="0" smtClean="0"/>
                        <a:t>Rp.100</a:t>
                      </a:r>
                    </a:p>
                  </a:txBody>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lstStyle/>
          <a:p>
            <a:r>
              <a:rPr lang="id-ID" b="1" dirty="0" smtClean="0"/>
              <a:t>Group Bonus Plan</a:t>
            </a:r>
          </a:p>
          <a:p>
            <a:pPr>
              <a:buNone/>
            </a:pPr>
            <a:r>
              <a:rPr lang="id-ID" dirty="0" smtClean="0"/>
              <a:t>	</a:t>
            </a:r>
            <a:endParaRPr lang="id-ID" dirty="0"/>
          </a:p>
        </p:txBody>
      </p:sp>
      <p:graphicFrame>
        <p:nvGraphicFramePr>
          <p:cNvPr id="4" name="Table 3"/>
          <p:cNvGraphicFramePr>
            <a:graphicFrameLocks noGrp="1"/>
          </p:cNvGraphicFramePr>
          <p:nvPr/>
        </p:nvGraphicFramePr>
        <p:xfrm>
          <a:off x="357158" y="1214422"/>
          <a:ext cx="8501122" cy="3235960"/>
        </p:xfrm>
        <a:graphic>
          <a:graphicData uri="http://schemas.openxmlformats.org/drawingml/2006/table">
            <a:tbl>
              <a:tblPr firstRow="1" bandRow="1">
                <a:tableStyleId>{5C22544A-7EE6-4342-B048-85BDC9FD1C3A}</a:tableStyleId>
              </a:tblPr>
              <a:tblGrid>
                <a:gridCol w="1214446"/>
                <a:gridCol w="1143008"/>
                <a:gridCol w="1285884"/>
                <a:gridCol w="1214446"/>
                <a:gridCol w="1214446"/>
                <a:gridCol w="1214446"/>
                <a:gridCol w="1214446"/>
              </a:tblGrid>
              <a:tr h="370840">
                <a:tc>
                  <a:txBody>
                    <a:bodyPr/>
                    <a:lstStyle/>
                    <a:p>
                      <a:pPr algn="ctr"/>
                      <a:r>
                        <a:rPr lang="id-ID" dirty="0" smtClean="0"/>
                        <a:t>Jumlah</a:t>
                      </a:r>
                      <a:r>
                        <a:rPr lang="id-ID" baseline="0" dirty="0" smtClean="0"/>
                        <a:t> Produksi</a:t>
                      </a:r>
                      <a:endParaRPr lang="id-ID" dirty="0"/>
                    </a:p>
                  </a:txBody>
                  <a:tcPr/>
                </a:tc>
                <a:tc>
                  <a:txBody>
                    <a:bodyPr/>
                    <a:lstStyle/>
                    <a:p>
                      <a:pPr algn="ctr"/>
                      <a:r>
                        <a:rPr lang="id-ID" dirty="0" smtClean="0"/>
                        <a:t>Jam Kerja Standar</a:t>
                      </a:r>
                      <a:endParaRPr lang="id-ID" dirty="0"/>
                    </a:p>
                  </a:txBody>
                  <a:tcPr/>
                </a:tc>
                <a:tc>
                  <a:txBody>
                    <a:bodyPr/>
                    <a:lstStyle/>
                    <a:p>
                      <a:pPr algn="ctr"/>
                      <a:r>
                        <a:rPr lang="id-ID" sz="1400" dirty="0" smtClean="0"/>
                        <a:t>Jam Kerja Sesungguhnya</a:t>
                      </a:r>
                      <a:endParaRPr lang="id-ID" sz="1400" dirty="0"/>
                    </a:p>
                  </a:txBody>
                  <a:tcPr/>
                </a:tc>
                <a:tc>
                  <a:txBody>
                    <a:bodyPr/>
                    <a:lstStyle/>
                    <a:p>
                      <a:pPr algn="ctr"/>
                      <a:r>
                        <a:rPr lang="id-ID" sz="1400" dirty="0" smtClean="0"/>
                        <a:t>Upah Group</a:t>
                      </a:r>
                      <a:r>
                        <a:rPr lang="id-ID" sz="1400" baseline="0" dirty="0" smtClean="0"/>
                        <a:t> Reguler</a:t>
                      </a:r>
                      <a:endParaRPr lang="id-ID" sz="1400" dirty="0"/>
                    </a:p>
                  </a:txBody>
                  <a:tcPr/>
                </a:tc>
                <a:tc>
                  <a:txBody>
                    <a:bodyPr/>
                    <a:lstStyle/>
                    <a:p>
                      <a:pPr algn="ctr"/>
                      <a:r>
                        <a:rPr lang="id-ID" dirty="0" smtClean="0"/>
                        <a:t>Bonus Group</a:t>
                      </a:r>
                      <a:endParaRPr lang="id-ID" dirty="0"/>
                    </a:p>
                  </a:txBody>
                  <a:tcPr/>
                </a:tc>
                <a:tc>
                  <a:txBody>
                    <a:bodyPr/>
                    <a:lstStyle/>
                    <a:p>
                      <a:pPr algn="ctr"/>
                      <a:r>
                        <a:rPr lang="id-ID" dirty="0" smtClean="0"/>
                        <a:t>Total Upah Group</a:t>
                      </a:r>
                      <a:endParaRPr lang="id-ID" dirty="0"/>
                    </a:p>
                  </a:txBody>
                  <a:tcPr/>
                </a:tc>
                <a:tc>
                  <a:txBody>
                    <a:bodyPr/>
                    <a:lstStyle/>
                    <a:p>
                      <a:pPr algn="ctr"/>
                      <a:r>
                        <a:rPr lang="id-ID" dirty="0" smtClean="0"/>
                        <a:t>Upah Per Unit</a:t>
                      </a:r>
                      <a:endParaRPr lang="id-ID" dirty="0"/>
                    </a:p>
                  </a:txBody>
                  <a:tcPr/>
                </a:tc>
              </a:tr>
              <a:tr h="370840">
                <a:tc>
                  <a:txBody>
                    <a:bodyPr/>
                    <a:lstStyle/>
                    <a:p>
                      <a:pPr algn="ctr"/>
                      <a:r>
                        <a:rPr lang="id-ID" b="1" dirty="0" smtClean="0">
                          <a:solidFill>
                            <a:srgbClr val="FF0000"/>
                          </a:solidFill>
                        </a:rPr>
                        <a:t>1</a:t>
                      </a:r>
                      <a:endParaRPr lang="id-ID" b="1" dirty="0">
                        <a:solidFill>
                          <a:srgbClr val="FF0000"/>
                        </a:solidFill>
                      </a:endParaRPr>
                    </a:p>
                  </a:txBody>
                  <a:tcPr/>
                </a:tc>
                <a:tc>
                  <a:txBody>
                    <a:bodyPr/>
                    <a:lstStyle/>
                    <a:p>
                      <a:pPr algn="ctr"/>
                      <a:r>
                        <a:rPr lang="id-ID" sz="1400" b="1" dirty="0" smtClean="0">
                          <a:solidFill>
                            <a:srgbClr val="FF0000"/>
                          </a:solidFill>
                        </a:rPr>
                        <a:t>2 = 1/12 unit</a:t>
                      </a:r>
                      <a:endParaRPr lang="id-ID" sz="1400" b="1" dirty="0">
                        <a:solidFill>
                          <a:srgbClr val="FF0000"/>
                        </a:solidFill>
                      </a:endParaRPr>
                    </a:p>
                  </a:txBody>
                  <a:tcPr/>
                </a:tc>
                <a:tc>
                  <a:txBody>
                    <a:bodyPr/>
                    <a:lstStyle/>
                    <a:p>
                      <a:pPr algn="ctr"/>
                      <a:r>
                        <a:rPr lang="id-ID" b="1" dirty="0" smtClean="0">
                          <a:solidFill>
                            <a:srgbClr val="FF0000"/>
                          </a:solidFill>
                        </a:rPr>
                        <a:t>3</a:t>
                      </a:r>
                      <a:endParaRPr lang="id-ID" b="1" dirty="0">
                        <a:solidFill>
                          <a:srgbClr val="FF0000"/>
                        </a:solidFill>
                      </a:endParaRPr>
                    </a:p>
                  </a:txBody>
                  <a:tcPr/>
                </a:tc>
                <a:tc>
                  <a:txBody>
                    <a:bodyPr/>
                    <a:lstStyle/>
                    <a:p>
                      <a:pPr algn="ctr"/>
                      <a:r>
                        <a:rPr lang="id-ID" sz="1400" b="1" dirty="0" smtClean="0">
                          <a:solidFill>
                            <a:srgbClr val="FF0000"/>
                          </a:solidFill>
                        </a:rPr>
                        <a:t>4 = 3 x 1.200</a:t>
                      </a:r>
                      <a:endParaRPr lang="id-ID" sz="1400" b="1" dirty="0">
                        <a:solidFill>
                          <a:srgbClr val="FF0000"/>
                        </a:solidFill>
                      </a:endParaRPr>
                    </a:p>
                  </a:txBody>
                  <a:tcPr/>
                </a:tc>
                <a:tc>
                  <a:txBody>
                    <a:bodyPr/>
                    <a:lstStyle/>
                    <a:p>
                      <a:pPr algn="ctr"/>
                      <a:r>
                        <a:rPr lang="id-ID" sz="1200" b="1" dirty="0" smtClean="0">
                          <a:solidFill>
                            <a:srgbClr val="FF0000"/>
                          </a:solidFill>
                        </a:rPr>
                        <a:t>5 = (2-3) x 1.200</a:t>
                      </a:r>
                      <a:endParaRPr lang="id-ID" sz="1200" b="1" dirty="0">
                        <a:solidFill>
                          <a:srgbClr val="FF0000"/>
                        </a:solidFill>
                      </a:endParaRPr>
                    </a:p>
                  </a:txBody>
                  <a:tcPr/>
                </a:tc>
                <a:tc>
                  <a:txBody>
                    <a:bodyPr/>
                    <a:lstStyle/>
                    <a:p>
                      <a:pPr algn="ctr"/>
                      <a:r>
                        <a:rPr lang="id-ID" b="1" dirty="0" smtClean="0">
                          <a:solidFill>
                            <a:srgbClr val="FF0000"/>
                          </a:solidFill>
                        </a:rPr>
                        <a:t>6 = 4 + 5</a:t>
                      </a:r>
                      <a:endParaRPr lang="id-ID" b="1" dirty="0">
                        <a:solidFill>
                          <a:srgbClr val="FF0000"/>
                        </a:solidFill>
                      </a:endParaRPr>
                    </a:p>
                  </a:txBody>
                  <a:tcPr/>
                </a:tc>
                <a:tc>
                  <a:txBody>
                    <a:bodyPr/>
                    <a:lstStyle/>
                    <a:p>
                      <a:pPr algn="ctr"/>
                      <a:r>
                        <a:rPr lang="id-ID" b="1" dirty="0" smtClean="0">
                          <a:solidFill>
                            <a:srgbClr val="FF0000"/>
                          </a:solidFill>
                        </a:rPr>
                        <a:t>7 =</a:t>
                      </a:r>
                      <a:r>
                        <a:rPr lang="id-ID" b="1" baseline="0" dirty="0" smtClean="0">
                          <a:solidFill>
                            <a:srgbClr val="FF0000"/>
                          </a:solidFill>
                        </a:rPr>
                        <a:t> 6/1</a:t>
                      </a:r>
                      <a:endParaRPr lang="id-ID" b="1" dirty="0">
                        <a:solidFill>
                          <a:srgbClr val="FF0000"/>
                        </a:solidFill>
                      </a:endParaRPr>
                    </a:p>
                  </a:txBody>
                  <a:tcPr/>
                </a:tc>
              </a:tr>
              <a:tr h="370840">
                <a:tc>
                  <a:txBody>
                    <a:bodyPr/>
                    <a:lstStyle/>
                    <a:p>
                      <a:pPr algn="ctr"/>
                      <a:r>
                        <a:rPr lang="id-ID" dirty="0" smtClean="0"/>
                        <a:t>504 unit</a:t>
                      </a:r>
                      <a:endParaRPr lang="id-ID" dirty="0"/>
                    </a:p>
                  </a:txBody>
                  <a:tcPr/>
                </a:tc>
                <a:tc>
                  <a:txBody>
                    <a:bodyPr/>
                    <a:lstStyle/>
                    <a:p>
                      <a:pPr algn="ctr"/>
                      <a:r>
                        <a:rPr lang="id-ID" dirty="0" smtClean="0"/>
                        <a:t>42 jam</a:t>
                      </a:r>
                      <a:endParaRPr lang="id-ID" dirty="0"/>
                    </a:p>
                  </a:txBody>
                  <a:tcPr/>
                </a:tc>
                <a:tc>
                  <a:txBody>
                    <a:bodyPr/>
                    <a:lstStyle/>
                    <a:p>
                      <a:pPr algn="ctr"/>
                      <a:r>
                        <a:rPr lang="id-ID" dirty="0" smtClean="0"/>
                        <a:t>48 jam</a:t>
                      </a:r>
                      <a:endParaRPr lang="id-ID" dirty="0"/>
                    </a:p>
                  </a:txBody>
                  <a:tcPr/>
                </a:tc>
                <a:tc>
                  <a:txBody>
                    <a:bodyPr/>
                    <a:lstStyle/>
                    <a:p>
                      <a:pPr algn="ctr"/>
                      <a:r>
                        <a:rPr lang="id-ID" dirty="0" smtClean="0"/>
                        <a:t>Rp.57.600</a:t>
                      </a:r>
                      <a:endParaRPr lang="id-ID" dirty="0"/>
                    </a:p>
                  </a:txBody>
                  <a:tcPr/>
                </a:tc>
                <a:tc>
                  <a:txBody>
                    <a:bodyPr/>
                    <a:lstStyle/>
                    <a:p>
                      <a:pPr algn="ctr"/>
                      <a:r>
                        <a:rPr lang="id-ID" dirty="0" smtClean="0"/>
                        <a:t>-</a:t>
                      </a:r>
                      <a:endParaRPr lang="id-ID" dirty="0"/>
                    </a:p>
                  </a:txBody>
                  <a:tcPr/>
                </a:tc>
                <a:tc>
                  <a:txBody>
                    <a:bodyPr/>
                    <a:lstStyle/>
                    <a:p>
                      <a:pPr algn="ctr"/>
                      <a:r>
                        <a:rPr lang="id-ID" dirty="0" smtClean="0"/>
                        <a:t>Rp.57.600</a:t>
                      </a:r>
                      <a:endParaRPr lang="id-ID" dirty="0"/>
                    </a:p>
                  </a:txBody>
                  <a:tcPr/>
                </a:tc>
                <a:tc>
                  <a:txBody>
                    <a:bodyPr/>
                    <a:lstStyle/>
                    <a:p>
                      <a:pPr algn="ctr"/>
                      <a:r>
                        <a:rPr lang="id-ID" dirty="0" smtClean="0"/>
                        <a:t>Rp.114.29</a:t>
                      </a:r>
                      <a:endParaRPr lang="id-ID" dirty="0"/>
                    </a:p>
                  </a:txBody>
                  <a:tcPr/>
                </a:tc>
              </a:tr>
              <a:tr h="370840">
                <a:tc>
                  <a:txBody>
                    <a:bodyPr/>
                    <a:lstStyle/>
                    <a:p>
                      <a:pPr algn="ctr"/>
                      <a:r>
                        <a:rPr lang="id-ID" dirty="0" smtClean="0"/>
                        <a:t>528 unit</a:t>
                      </a:r>
                      <a:endParaRPr lang="id-ID" dirty="0"/>
                    </a:p>
                  </a:txBody>
                  <a:tcPr/>
                </a:tc>
                <a:tc>
                  <a:txBody>
                    <a:bodyPr/>
                    <a:lstStyle/>
                    <a:p>
                      <a:pPr algn="ctr"/>
                      <a:r>
                        <a:rPr lang="id-ID" dirty="0" smtClean="0"/>
                        <a:t>44 jam</a:t>
                      </a:r>
                      <a:endParaRPr lang="id-ID" dirty="0"/>
                    </a:p>
                  </a:txBody>
                  <a:tcPr/>
                </a:tc>
                <a:tc>
                  <a:txBody>
                    <a:bodyPr/>
                    <a:lstStyle/>
                    <a:p>
                      <a:pPr algn="ctr"/>
                      <a:r>
                        <a:rPr lang="id-ID" dirty="0" smtClean="0"/>
                        <a:t>48 jam</a:t>
                      </a:r>
                      <a:endParaRPr lang="id-ID" dirty="0"/>
                    </a:p>
                  </a:txBody>
                  <a:tcPr/>
                </a:tc>
                <a:tc>
                  <a:txBody>
                    <a:bodyPr/>
                    <a:lstStyle/>
                    <a:p>
                      <a:pPr algn="ctr"/>
                      <a:r>
                        <a:rPr lang="id-ID" dirty="0" smtClean="0"/>
                        <a:t>Rp.57.600</a:t>
                      </a:r>
                      <a:endParaRPr lang="id-ID" dirty="0"/>
                    </a:p>
                  </a:txBody>
                  <a:tcPr/>
                </a:tc>
                <a:tc>
                  <a:txBody>
                    <a:bodyPr/>
                    <a:lstStyle/>
                    <a:p>
                      <a:pPr algn="ctr"/>
                      <a:r>
                        <a:rPr lang="id-ID" dirty="0" smtClean="0"/>
                        <a:t>-</a:t>
                      </a:r>
                      <a:endParaRPr lang="id-ID" dirty="0"/>
                    </a:p>
                  </a:txBody>
                  <a:tcPr/>
                </a:tc>
                <a:tc>
                  <a:txBody>
                    <a:bodyPr/>
                    <a:lstStyle/>
                    <a:p>
                      <a:pPr algn="ctr"/>
                      <a:r>
                        <a:rPr lang="id-ID" dirty="0" smtClean="0"/>
                        <a:t>Rp.57.600</a:t>
                      </a:r>
                      <a:endParaRPr lang="id-ID" dirty="0"/>
                    </a:p>
                  </a:txBody>
                  <a:tcPr/>
                </a:tc>
                <a:tc>
                  <a:txBody>
                    <a:bodyPr/>
                    <a:lstStyle/>
                    <a:p>
                      <a:pPr algn="ctr"/>
                      <a:r>
                        <a:rPr lang="id-ID" dirty="0" smtClean="0"/>
                        <a:t>Rp.109,09</a:t>
                      </a:r>
                      <a:endParaRPr lang="id-ID" dirty="0"/>
                    </a:p>
                  </a:txBody>
                  <a:tcPr/>
                </a:tc>
              </a:tr>
              <a:tr h="370840">
                <a:tc>
                  <a:txBody>
                    <a:bodyPr/>
                    <a:lstStyle/>
                    <a:p>
                      <a:pPr algn="ctr"/>
                      <a:r>
                        <a:rPr lang="id-ID" dirty="0" smtClean="0"/>
                        <a:t>576 unit</a:t>
                      </a:r>
                      <a:endParaRPr lang="id-ID" dirty="0"/>
                    </a:p>
                  </a:txBody>
                  <a:tcPr/>
                </a:tc>
                <a:tc>
                  <a:txBody>
                    <a:bodyPr/>
                    <a:lstStyle/>
                    <a:p>
                      <a:pPr algn="ctr"/>
                      <a:r>
                        <a:rPr lang="id-ID" dirty="0" smtClean="0"/>
                        <a:t>48 jam</a:t>
                      </a:r>
                      <a:endParaRPr lang="id-ID" dirty="0"/>
                    </a:p>
                  </a:txBody>
                  <a:tcPr/>
                </a:tc>
                <a:tc>
                  <a:txBody>
                    <a:bodyPr/>
                    <a:lstStyle/>
                    <a:p>
                      <a:pPr algn="ctr"/>
                      <a:r>
                        <a:rPr lang="id-ID" dirty="0" smtClean="0"/>
                        <a:t>48 jam</a:t>
                      </a:r>
                      <a:endParaRPr lang="id-ID" dirty="0"/>
                    </a:p>
                  </a:txBody>
                  <a:tcPr/>
                </a:tc>
                <a:tc>
                  <a:txBody>
                    <a:bodyPr/>
                    <a:lstStyle/>
                    <a:p>
                      <a:pPr algn="ctr"/>
                      <a:r>
                        <a:rPr lang="id-ID" dirty="0" smtClean="0"/>
                        <a:t>Rp.57.600</a:t>
                      </a:r>
                      <a:endParaRPr lang="id-ID" dirty="0"/>
                    </a:p>
                  </a:txBody>
                  <a:tcPr/>
                </a:tc>
                <a:tc>
                  <a:txBody>
                    <a:bodyPr/>
                    <a:lstStyle/>
                    <a:p>
                      <a:pPr algn="ctr"/>
                      <a:r>
                        <a:rPr lang="id-ID" dirty="0" smtClean="0"/>
                        <a:t>-</a:t>
                      </a:r>
                      <a:endParaRPr lang="id-ID" dirty="0"/>
                    </a:p>
                  </a:txBody>
                  <a:tcPr/>
                </a:tc>
                <a:tc>
                  <a:txBody>
                    <a:bodyPr/>
                    <a:lstStyle/>
                    <a:p>
                      <a:pPr algn="ctr"/>
                      <a:r>
                        <a:rPr lang="id-ID" dirty="0" smtClean="0"/>
                        <a:t>Rp.57.600</a:t>
                      </a:r>
                      <a:endParaRPr lang="id-ID" dirty="0"/>
                    </a:p>
                  </a:txBody>
                  <a:tcPr/>
                </a:tc>
                <a:tc>
                  <a:txBody>
                    <a:bodyPr/>
                    <a:lstStyle/>
                    <a:p>
                      <a:pPr algn="ctr"/>
                      <a:r>
                        <a:rPr lang="id-ID" dirty="0" smtClean="0"/>
                        <a:t>Rp.100</a:t>
                      </a:r>
                      <a:endParaRPr lang="id-ID" dirty="0"/>
                    </a:p>
                  </a:txBody>
                  <a:tcPr/>
                </a:tc>
              </a:tr>
              <a:tr h="370840">
                <a:tc>
                  <a:txBody>
                    <a:bodyPr/>
                    <a:lstStyle/>
                    <a:p>
                      <a:pPr algn="ctr"/>
                      <a:r>
                        <a:rPr lang="id-ID" dirty="0" smtClean="0"/>
                        <a:t>600 unit</a:t>
                      </a:r>
                      <a:endParaRPr lang="id-ID" dirty="0"/>
                    </a:p>
                  </a:txBody>
                  <a:tcPr/>
                </a:tc>
                <a:tc>
                  <a:txBody>
                    <a:bodyPr/>
                    <a:lstStyle/>
                    <a:p>
                      <a:pPr algn="ctr"/>
                      <a:r>
                        <a:rPr lang="id-ID" dirty="0" smtClean="0"/>
                        <a:t>50 jam</a:t>
                      </a:r>
                      <a:endParaRPr lang="id-ID" dirty="0"/>
                    </a:p>
                  </a:txBody>
                  <a:tcPr/>
                </a:tc>
                <a:tc>
                  <a:txBody>
                    <a:bodyPr/>
                    <a:lstStyle/>
                    <a:p>
                      <a:pPr algn="ctr"/>
                      <a:r>
                        <a:rPr lang="id-ID" dirty="0" smtClean="0"/>
                        <a:t>48 jam</a:t>
                      </a:r>
                      <a:endParaRPr lang="id-ID" dirty="0"/>
                    </a:p>
                  </a:txBody>
                  <a:tcPr/>
                </a:tc>
                <a:tc>
                  <a:txBody>
                    <a:bodyPr/>
                    <a:lstStyle/>
                    <a:p>
                      <a:pPr algn="ctr"/>
                      <a:r>
                        <a:rPr lang="id-ID" dirty="0" smtClean="0"/>
                        <a:t>Rp.57.600</a:t>
                      </a:r>
                      <a:endParaRPr lang="id-ID" dirty="0"/>
                    </a:p>
                  </a:txBody>
                  <a:tcPr/>
                </a:tc>
                <a:tc>
                  <a:txBody>
                    <a:bodyPr/>
                    <a:lstStyle/>
                    <a:p>
                      <a:pPr algn="ctr"/>
                      <a:r>
                        <a:rPr lang="id-ID" dirty="0" smtClean="0"/>
                        <a:t>Rp.2.400</a:t>
                      </a:r>
                      <a:endParaRPr lang="id-ID" dirty="0"/>
                    </a:p>
                  </a:txBody>
                  <a:tcPr/>
                </a:tc>
                <a:tc>
                  <a:txBody>
                    <a:bodyPr/>
                    <a:lstStyle/>
                    <a:p>
                      <a:pPr algn="ctr"/>
                      <a:r>
                        <a:rPr lang="id-ID" dirty="0" smtClean="0"/>
                        <a:t>Rp.60.000</a:t>
                      </a:r>
                      <a:endParaRPr lang="id-ID" dirty="0"/>
                    </a:p>
                  </a:txBody>
                  <a:tcPr/>
                </a:tc>
                <a:tc>
                  <a:txBody>
                    <a:bodyPr/>
                    <a:lstStyle/>
                    <a:p>
                      <a:pPr algn="ctr"/>
                      <a:r>
                        <a:rPr lang="id-ID" dirty="0" smtClean="0"/>
                        <a:t>Rp.100</a:t>
                      </a:r>
                      <a:endParaRPr lang="id-ID" dirty="0"/>
                    </a:p>
                  </a:txBody>
                  <a:tcPr/>
                </a:tc>
              </a:tr>
              <a:tr h="370840">
                <a:tc>
                  <a:txBody>
                    <a:bodyPr/>
                    <a:lstStyle/>
                    <a:p>
                      <a:pPr algn="ctr"/>
                      <a:r>
                        <a:rPr lang="id-ID" dirty="0" smtClean="0"/>
                        <a:t>624 unit</a:t>
                      </a:r>
                      <a:endParaRPr lang="id-ID" dirty="0"/>
                    </a:p>
                  </a:txBody>
                  <a:tcPr/>
                </a:tc>
                <a:tc>
                  <a:txBody>
                    <a:bodyPr/>
                    <a:lstStyle/>
                    <a:p>
                      <a:pPr algn="ctr"/>
                      <a:r>
                        <a:rPr lang="id-ID" dirty="0" smtClean="0"/>
                        <a:t>52 jam</a:t>
                      </a:r>
                      <a:endParaRPr lang="id-ID" dirty="0"/>
                    </a:p>
                  </a:txBody>
                  <a:tcPr/>
                </a:tc>
                <a:tc>
                  <a:txBody>
                    <a:bodyPr/>
                    <a:lstStyle/>
                    <a:p>
                      <a:pPr algn="ctr"/>
                      <a:r>
                        <a:rPr lang="id-ID" dirty="0" smtClean="0"/>
                        <a:t>48 jam</a:t>
                      </a:r>
                      <a:endParaRPr lang="id-ID" dirty="0"/>
                    </a:p>
                  </a:txBody>
                  <a:tcPr/>
                </a:tc>
                <a:tc>
                  <a:txBody>
                    <a:bodyPr/>
                    <a:lstStyle/>
                    <a:p>
                      <a:pPr algn="ctr"/>
                      <a:r>
                        <a:rPr lang="id-ID" dirty="0" smtClean="0"/>
                        <a:t>Rp.57.600</a:t>
                      </a:r>
                      <a:endParaRPr lang="id-ID" dirty="0"/>
                    </a:p>
                  </a:txBody>
                  <a:tcPr/>
                </a:tc>
                <a:tc>
                  <a:txBody>
                    <a:bodyPr/>
                    <a:lstStyle/>
                    <a:p>
                      <a:pPr algn="ctr"/>
                      <a:r>
                        <a:rPr lang="id-ID" dirty="0" smtClean="0"/>
                        <a:t>Rp.4.800</a:t>
                      </a:r>
                      <a:endParaRPr lang="id-ID" dirty="0"/>
                    </a:p>
                  </a:txBody>
                  <a:tcPr/>
                </a:tc>
                <a:tc>
                  <a:txBody>
                    <a:bodyPr/>
                    <a:lstStyle/>
                    <a:p>
                      <a:pPr algn="ctr"/>
                      <a:r>
                        <a:rPr lang="id-ID" dirty="0" smtClean="0"/>
                        <a:t>Rp.62.400</a:t>
                      </a:r>
                      <a:endParaRPr lang="id-ID" dirty="0"/>
                    </a:p>
                  </a:txBody>
                  <a:tcPr/>
                </a:tc>
                <a:tc>
                  <a:txBody>
                    <a:bodyPr/>
                    <a:lstStyle/>
                    <a:p>
                      <a:pPr algn="ctr"/>
                      <a:r>
                        <a:rPr lang="id-ID" dirty="0" smtClean="0"/>
                        <a:t>Rp.100</a:t>
                      </a:r>
                      <a:endParaRPr lang="id-ID" dirty="0"/>
                    </a:p>
                  </a:txBody>
                  <a:tcPr/>
                </a:tc>
              </a:tr>
              <a:tr h="370840">
                <a:tc>
                  <a:txBody>
                    <a:bodyPr/>
                    <a:lstStyle/>
                    <a:p>
                      <a:pPr algn="ctr"/>
                      <a:r>
                        <a:rPr lang="id-ID" dirty="0" smtClean="0"/>
                        <a:t>648 unit</a:t>
                      </a:r>
                      <a:endParaRPr lang="id-ID" dirty="0"/>
                    </a:p>
                  </a:txBody>
                  <a:tcPr/>
                </a:tc>
                <a:tc>
                  <a:txBody>
                    <a:bodyPr/>
                    <a:lstStyle/>
                    <a:p>
                      <a:pPr algn="ctr"/>
                      <a:r>
                        <a:rPr lang="id-ID" dirty="0" smtClean="0"/>
                        <a:t>54 jam</a:t>
                      </a:r>
                      <a:endParaRPr lang="id-ID" dirty="0"/>
                    </a:p>
                  </a:txBody>
                  <a:tcPr/>
                </a:tc>
                <a:tc>
                  <a:txBody>
                    <a:bodyPr/>
                    <a:lstStyle/>
                    <a:p>
                      <a:pPr algn="ctr"/>
                      <a:r>
                        <a:rPr lang="id-ID" dirty="0" smtClean="0"/>
                        <a:t>48 jam</a:t>
                      </a:r>
                      <a:endParaRPr lang="id-ID" dirty="0"/>
                    </a:p>
                  </a:txBody>
                  <a:tcPr/>
                </a:tc>
                <a:tc>
                  <a:txBody>
                    <a:bodyPr/>
                    <a:lstStyle/>
                    <a:p>
                      <a:pPr algn="ctr"/>
                      <a:r>
                        <a:rPr lang="id-ID" dirty="0" smtClean="0"/>
                        <a:t>Rp.57.600</a:t>
                      </a:r>
                      <a:endParaRPr lang="id-ID" dirty="0"/>
                    </a:p>
                  </a:txBody>
                  <a:tcPr/>
                </a:tc>
                <a:tc>
                  <a:txBody>
                    <a:bodyPr/>
                    <a:lstStyle/>
                    <a:p>
                      <a:pPr algn="ctr"/>
                      <a:r>
                        <a:rPr lang="id-ID" dirty="0" smtClean="0"/>
                        <a:t>Rp.7.200</a:t>
                      </a:r>
                      <a:endParaRPr lang="id-ID" dirty="0"/>
                    </a:p>
                  </a:txBody>
                  <a:tcPr/>
                </a:tc>
                <a:tc>
                  <a:txBody>
                    <a:bodyPr/>
                    <a:lstStyle/>
                    <a:p>
                      <a:pPr algn="ctr"/>
                      <a:r>
                        <a:rPr lang="id-ID" dirty="0" smtClean="0"/>
                        <a:t>Rp.64.800</a:t>
                      </a:r>
                      <a:endParaRPr lang="id-ID" dirty="0"/>
                    </a:p>
                  </a:txBody>
                  <a:tcPr/>
                </a:tc>
                <a:tc>
                  <a:txBody>
                    <a:bodyPr/>
                    <a:lstStyle/>
                    <a:p>
                      <a:pPr algn="ctr"/>
                      <a:r>
                        <a:rPr lang="id-ID" dirty="0" smtClean="0"/>
                        <a:t>Rp.100</a:t>
                      </a:r>
                      <a:endParaRPr lang="id-ID" dirty="0"/>
                    </a:p>
                  </a:txBody>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b="1" i="1" dirty="0" smtClean="0"/>
              <a:t>Gainsharing Plan</a:t>
            </a:r>
          </a:p>
          <a:p>
            <a:pPr>
              <a:buNone/>
            </a:pPr>
            <a:r>
              <a:rPr lang="id-ID" dirty="0" smtClean="0"/>
              <a:t>	Gainsharing plan adalah partisipasi karyawan untuk memberikan saran, masukan, dan langkah-langkah perbaikan produktivitas. </a:t>
            </a:r>
          </a:p>
          <a:p>
            <a:pPr>
              <a:buNone/>
            </a:pPr>
            <a:r>
              <a:rPr lang="id-ID" dirty="0" smtClean="0"/>
              <a:t>	Perbaikan produktivitas perusahaan secara keseluruhan dapat diukur dari rasio produksi terhadap biaya tenaga kerja.</a:t>
            </a:r>
            <a:endParaRPr lang="id-ID"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4032"/>
          </a:xfrm>
        </p:spPr>
        <p:txBody>
          <a:bodyPr>
            <a:normAutofit/>
          </a:bodyPr>
          <a:lstStyle/>
          <a:p>
            <a:pPr algn="l"/>
            <a:r>
              <a:rPr lang="id-ID" sz="2800" b="1" dirty="0" smtClean="0"/>
              <a:t>Organisasi Untuk Pengendalian Biaya Tenaga Kerja</a:t>
            </a:r>
            <a:endParaRPr lang="id-ID" sz="2800" b="1" dirty="0"/>
          </a:p>
        </p:txBody>
      </p:sp>
      <p:sp>
        <p:nvSpPr>
          <p:cNvPr id="3" name="Content Placeholder 2"/>
          <p:cNvSpPr>
            <a:spLocks noGrp="1"/>
          </p:cNvSpPr>
          <p:nvPr>
            <p:ph idx="1"/>
          </p:nvPr>
        </p:nvSpPr>
        <p:spPr>
          <a:xfrm>
            <a:off x="457200" y="1000108"/>
            <a:ext cx="8229600" cy="5429288"/>
          </a:xfrm>
        </p:spPr>
        <p:txBody>
          <a:bodyPr>
            <a:normAutofit fontScale="70000" lnSpcReduction="20000"/>
          </a:bodyPr>
          <a:lstStyle/>
          <a:p>
            <a:pPr>
              <a:buNone/>
            </a:pPr>
            <a:r>
              <a:rPr lang="id-ID" dirty="0" smtClean="0"/>
              <a:t>Penentuan biaya tenaga kerja melibatkan beberapa faktor, yaitu:</a:t>
            </a:r>
          </a:p>
          <a:p>
            <a:pPr marL="514350" indent="-514350">
              <a:buFont typeface="+mj-lt"/>
              <a:buAutoNum type="arabicPeriod"/>
            </a:pPr>
            <a:r>
              <a:rPr lang="id-ID" dirty="0" smtClean="0"/>
              <a:t>Sejarah pekerjaan setiap karyawan, yaitu tanggal diterima, tarif gaji dan upah, posisi awal, pendidikan dan pelatihan tambahan, serta promosi.</a:t>
            </a:r>
          </a:p>
          <a:p>
            <a:pPr marL="514350" indent="-514350">
              <a:buFont typeface="+mj-lt"/>
              <a:buAutoNum type="arabicPeriod"/>
            </a:pPr>
            <a:r>
              <a:rPr lang="id-ID" dirty="0" smtClean="0"/>
              <a:t>Peraturan ketenagakerjaan dan perpajakan yang dibuat oleh pemerintah.</a:t>
            </a:r>
          </a:p>
          <a:p>
            <a:pPr marL="514350" indent="-514350">
              <a:buFont typeface="+mj-lt"/>
              <a:buAutoNum type="arabicPeriod"/>
            </a:pPr>
            <a:r>
              <a:rPr lang="id-ID" dirty="0" smtClean="0"/>
              <a:t>Penetapan waktu dan biaya tenaga kerja untuk tujuan perbandingan.</a:t>
            </a:r>
          </a:p>
          <a:p>
            <a:pPr marL="514350" indent="-514350">
              <a:buFont typeface="+mj-lt"/>
              <a:buAutoNum type="arabicPeriod"/>
            </a:pPr>
            <a:r>
              <a:rPr lang="id-ID" dirty="0" smtClean="0"/>
              <a:t>Sistem kompensasi untuk setiap jenis pekerjaan.</a:t>
            </a:r>
          </a:p>
          <a:p>
            <a:pPr marL="514350" indent="-514350">
              <a:buFont typeface="+mj-lt"/>
              <a:buAutoNum type="arabicPeriod"/>
            </a:pPr>
            <a:r>
              <a:rPr lang="id-ID" dirty="0" smtClean="0"/>
              <a:t>Jam kerja, tarif gaji dan upah, total penghasilan, serta potongan gaji dan upah untuk setiap karyawan.</a:t>
            </a:r>
          </a:p>
          <a:p>
            <a:pPr marL="514350" indent="-514350">
              <a:buFont typeface="+mj-lt"/>
              <a:buAutoNum type="arabicPeriod"/>
            </a:pPr>
            <a:r>
              <a:rPr lang="id-ID" dirty="0" smtClean="0"/>
              <a:t>Jumlah jam dan biaya tenaga kerja langsung dan tidak langsung yang ditentukan untuk setiap pekerjaan, proses, atau seksi.</a:t>
            </a:r>
          </a:p>
          <a:p>
            <a:pPr marL="514350" indent="-514350">
              <a:buFont typeface="+mj-lt"/>
              <a:buAutoNum type="arabicPeriod"/>
            </a:pPr>
            <a:r>
              <a:rPr lang="id-ID" dirty="0" smtClean="0"/>
              <a:t>Total biaya tenaga kerja setiap seksi pada setiap periode penggajian.</a:t>
            </a:r>
          </a:p>
          <a:p>
            <a:pPr marL="514350" indent="-514350">
              <a:buFont typeface="+mj-lt"/>
              <a:buAutoNum type="arabicPeriod"/>
            </a:pPr>
            <a:r>
              <a:rPr lang="id-ID" dirty="0" smtClean="0"/>
              <a:t>Kompilasi penghasilan dan pengurangan dari penghasilan kumulatif untuk setiap karyawan.</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a:buNone/>
            </a:pPr>
            <a:r>
              <a:rPr lang="id-ID" dirty="0" smtClean="0"/>
              <a:t>Beberapa seksi yang terlibat dengan ketenagakerjaan:</a:t>
            </a:r>
          </a:p>
          <a:p>
            <a:r>
              <a:rPr lang="id-ID" dirty="0" smtClean="0"/>
              <a:t>Seksi personalia</a:t>
            </a:r>
          </a:p>
          <a:p>
            <a:r>
              <a:rPr lang="id-ID" dirty="0" smtClean="0"/>
              <a:t>Seksi perencanaan produksi</a:t>
            </a:r>
          </a:p>
          <a:p>
            <a:r>
              <a:rPr lang="id-ID" dirty="0" smtClean="0"/>
              <a:t>Seksi pencatat waktu</a:t>
            </a:r>
          </a:p>
          <a:p>
            <a:r>
              <a:rPr lang="id-ID" dirty="0" smtClean="0"/>
              <a:t>Seksi penggajian</a:t>
            </a:r>
          </a:p>
          <a:p>
            <a:r>
              <a:rPr lang="id-ID" dirty="0" smtClean="0"/>
              <a:t>Seksi biaya</a:t>
            </a:r>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b="1" dirty="0" smtClean="0"/>
              <a:t>Komponen Biaya Tenaga Kerja</a:t>
            </a:r>
            <a:endParaRPr lang="id-ID" b="1" dirty="0"/>
          </a:p>
        </p:txBody>
      </p:sp>
      <p:sp>
        <p:nvSpPr>
          <p:cNvPr id="3" name="Content Placeholder 2"/>
          <p:cNvSpPr>
            <a:spLocks noGrp="1"/>
          </p:cNvSpPr>
          <p:nvPr>
            <p:ph idx="1"/>
          </p:nvPr>
        </p:nvSpPr>
        <p:spPr/>
        <p:txBody>
          <a:bodyPr>
            <a:normAutofit fontScale="85000" lnSpcReduction="10000"/>
          </a:bodyPr>
          <a:lstStyle/>
          <a:p>
            <a:pPr>
              <a:buNone/>
            </a:pPr>
            <a:r>
              <a:rPr lang="id-ID" dirty="0" smtClean="0"/>
              <a:t>Biaya tenaga kerja merupakan salah satu dari tiga elemen biaya produksi.</a:t>
            </a:r>
          </a:p>
          <a:p>
            <a:pPr>
              <a:buNone/>
            </a:pPr>
            <a:r>
              <a:rPr lang="id-ID" dirty="0"/>
              <a:t>E</a:t>
            </a:r>
            <a:r>
              <a:rPr lang="id-ID" dirty="0" smtClean="0"/>
              <a:t>lemen biaya produksi:</a:t>
            </a:r>
          </a:p>
          <a:p>
            <a:r>
              <a:rPr lang="id-ID" dirty="0" smtClean="0"/>
              <a:t>Biaya bahan baku adalah besarnya nilai bahan baku yang digunakan ke dalam proses produksi untuk diubah menjadi barang jadi.</a:t>
            </a:r>
          </a:p>
          <a:p>
            <a:r>
              <a:rPr lang="id-ID" dirty="0" smtClean="0"/>
              <a:t>Biaya tenaga kerja adalah besarnya nilai tenaga kerja yang terjadi untuk penggunaan tenaga kerja dalam rangka mengolah bahan baku menjadi barang jadi.</a:t>
            </a:r>
          </a:p>
          <a:p>
            <a:r>
              <a:rPr lang="id-ID" dirty="0" smtClean="0"/>
              <a:t>Biaya overhead pabrik adalah nilai sumber daya produksi selain bahan baku dan tenaga kerja langsung.</a:t>
            </a:r>
            <a:endParaRPr lang="id-ID"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b="1" dirty="0" smtClean="0"/>
              <a:t>Akuntansi Biaya Tenaga Kerja</a:t>
            </a:r>
            <a:endParaRPr lang="id-ID" b="1" dirty="0"/>
          </a:p>
        </p:txBody>
      </p:sp>
      <p:sp>
        <p:nvSpPr>
          <p:cNvPr id="3" name="Content Placeholder 2"/>
          <p:cNvSpPr>
            <a:spLocks noGrp="1"/>
          </p:cNvSpPr>
          <p:nvPr>
            <p:ph idx="1"/>
          </p:nvPr>
        </p:nvSpPr>
        <p:spPr/>
        <p:txBody>
          <a:bodyPr>
            <a:normAutofit fontScale="85000" lnSpcReduction="10000"/>
          </a:bodyPr>
          <a:lstStyle/>
          <a:p>
            <a:pPr>
              <a:buNone/>
            </a:pPr>
            <a:r>
              <a:rPr lang="id-ID" dirty="0" smtClean="0"/>
              <a:t>Biaya tenaga kerja meliputi gaji dan upah reguler, insentif, dan tunjangan. Untuk tujuan pencatatan: gaji dan upah reguler tenaga kerja langsung diperlakukan sebagai biaya tenaga kerja langsung, sedangkan gaji dan upah reguler tenaga kerja tidak langsung diperlakukan sebagai biaya overhead pabrik.</a:t>
            </a:r>
          </a:p>
          <a:p>
            <a:pPr>
              <a:buNone/>
            </a:pPr>
            <a:r>
              <a:rPr lang="id-ID" dirty="0" smtClean="0"/>
              <a:t>Jurnal yang dibutuhkan dalam akuntansi penggajian meliputi berikut ini:</a:t>
            </a:r>
          </a:p>
          <a:p>
            <a:pPr marL="514350" indent="-514350">
              <a:buFont typeface="+mj-lt"/>
              <a:buAutoNum type="arabicPeriod"/>
            </a:pPr>
            <a:r>
              <a:rPr lang="id-ID" dirty="0" smtClean="0"/>
              <a:t>Jurnal pengakuan gaji dan upah</a:t>
            </a:r>
          </a:p>
          <a:p>
            <a:pPr marL="514350" indent="-514350">
              <a:buFont typeface="+mj-lt"/>
              <a:buAutoNum type="arabicPeriod"/>
            </a:pPr>
            <a:r>
              <a:rPr lang="id-ID" dirty="0" smtClean="0"/>
              <a:t>Jurnal distribusi gaji dan upah</a:t>
            </a:r>
          </a:p>
          <a:p>
            <a:pPr marL="514350" indent="-514350">
              <a:buFont typeface="+mj-lt"/>
              <a:buAutoNum type="arabicPeriod"/>
            </a:pPr>
            <a:r>
              <a:rPr lang="id-ID" dirty="0" smtClean="0"/>
              <a:t>Jurnal pembayaran gaji dan upah</a:t>
            </a:r>
            <a:endParaRPr lang="id-ID"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txBody>
          <a:bodyPr/>
          <a:lstStyle/>
          <a:p>
            <a:pPr algn="l"/>
            <a:r>
              <a:rPr lang="id-ID" dirty="0" smtClean="0"/>
              <a:t>Gaji dan Upah Reguler</a:t>
            </a:r>
            <a:endParaRPr lang="id-ID" dirty="0"/>
          </a:p>
        </p:txBody>
      </p:sp>
      <p:sp>
        <p:nvSpPr>
          <p:cNvPr id="3" name="Content Placeholder 2"/>
          <p:cNvSpPr>
            <a:spLocks noGrp="1"/>
          </p:cNvSpPr>
          <p:nvPr>
            <p:ph idx="1"/>
          </p:nvPr>
        </p:nvSpPr>
        <p:spPr>
          <a:xfrm>
            <a:off x="457200" y="1000108"/>
            <a:ext cx="8229600" cy="5126055"/>
          </a:xfrm>
        </p:spPr>
        <p:txBody>
          <a:bodyPr/>
          <a:lstStyle/>
          <a:p>
            <a:r>
              <a:rPr lang="id-ID" dirty="0" smtClean="0"/>
              <a:t>Perhitungan gaji dan upah</a:t>
            </a:r>
            <a:endParaRPr lang="id-ID" dirty="0"/>
          </a:p>
        </p:txBody>
      </p:sp>
      <p:graphicFrame>
        <p:nvGraphicFramePr>
          <p:cNvPr id="4" name="Table 3"/>
          <p:cNvGraphicFramePr>
            <a:graphicFrameLocks noGrp="1"/>
          </p:cNvGraphicFramePr>
          <p:nvPr/>
        </p:nvGraphicFramePr>
        <p:xfrm>
          <a:off x="428596" y="1720864"/>
          <a:ext cx="8215371" cy="4251960"/>
        </p:xfrm>
        <a:graphic>
          <a:graphicData uri="http://schemas.openxmlformats.org/drawingml/2006/table">
            <a:tbl>
              <a:tblPr firstRow="1" bandRow="1">
                <a:tableStyleId>{5C22544A-7EE6-4342-B048-85BDC9FD1C3A}</a:tableStyleId>
              </a:tblPr>
              <a:tblGrid>
                <a:gridCol w="2928958"/>
                <a:gridCol w="3357586"/>
                <a:gridCol w="1928827"/>
              </a:tblGrid>
              <a:tr h="370840">
                <a:tc>
                  <a:txBody>
                    <a:bodyPr/>
                    <a:lstStyle/>
                    <a:p>
                      <a:pPr algn="ctr"/>
                      <a:r>
                        <a:rPr lang="id-ID" dirty="0" smtClean="0"/>
                        <a:t>Keterangan</a:t>
                      </a:r>
                      <a:endParaRPr lang="id-ID" dirty="0"/>
                    </a:p>
                  </a:txBody>
                  <a:tcPr/>
                </a:tc>
                <a:tc>
                  <a:txBody>
                    <a:bodyPr/>
                    <a:lstStyle/>
                    <a:p>
                      <a:pPr algn="ctr"/>
                      <a:r>
                        <a:rPr lang="id-ID" dirty="0" smtClean="0"/>
                        <a:t>Perhitungan</a:t>
                      </a:r>
                      <a:endParaRPr lang="id-ID" dirty="0"/>
                    </a:p>
                  </a:txBody>
                  <a:tcPr/>
                </a:tc>
                <a:tc>
                  <a:txBody>
                    <a:bodyPr/>
                    <a:lstStyle/>
                    <a:p>
                      <a:pPr algn="ctr"/>
                      <a:r>
                        <a:rPr lang="id-ID" dirty="0" smtClean="0"/>
                        <a:t>Total</a:t>
                      </a:r>
                      <a:endParaRPr lang="id-ID" dirty="0"/>
                    </a:p>
                  </a:txBody>
                  <a:tcPr/>
                </a:tc>
              </a:tr>
              <a:tr h="370840">
                <a:tc>
                  <a:txBody>
                    <a:bodyPr/>
                    <a:lstStyle/>
                    <a:p>
                      <a:r>
                        <a:rPr lang="id-ID" dirty="0" smtClean="0"/>
                        <a:t>Seksi Produksi:</a:t>
                      </a:r>
                    </a:p>
                    <a:p>
                      <a:r>
                        <a:rPr lang="id-ID" dirty="0" smtClean="0"/>
                        <a:t>Tenaga</a:t>
                      </a:r>
                      <a:r>
                        <a:rPr lang="id-ID" baseline="0" dirty="0" smtClean="0"/>
                        <a:t> Kerja Langsung</a:t>
                      </a:r>
                    </a:p>
                    <a:p>
                      <a:r>
                        <a:rPr lang="id-ID" dirty="0" smtClean="0"/>
                        <a:t>Tenaga Kerja Tidak Langsung</a:t>
                      </a:r>
                      <a:endParaRPr lang="id-ID" dirty="0"/>
                    </a:p>
                  </a:txBody>
                  <a:tcPr/>
                </a:tc>
                <a:tc>
                  <a:txBody>
                    <a:bodyPr/>
                    <a:lstStyle/>
                    <a:p>
                      <a:endParaRPr lang="id-ID" dirty="0" smtClean="0"/>
                    </a:p>
                    <a:p>
                      <a:r>
                        <a:rPr lang="id-ID" dirty="0" smtClean="0"/>
                        <a:t>4 orang x 140 jam x Rp.8.000</a:t>
                      </a:r>
                    </a:p>
                    <a:p>
                      <a:r>
                        <a:rPr lang="id-ID" dirty="0" smtClean="0"/>
                        <a:t>1 orang x Rp.175.000</a:t>
                      </a:r>
                      <a:endParaRPr lang="id-ID" dirty="0"/>
                    </a:p>
                  </a:txBody>
                  <a:tcPr/>
                </a:tc>
                <a:tc>
                  <a:txBody>
                    <a:bodyPr/>
                    <a:lstStyle/>
                    <a:p>
                      <a:pPr algn="r"/>
                      <a:endParaRPr lang="id-ID" dirty="0" smtClean="0"/>
                    </a:p>
                    <a:p>
                      <a:pPr algn="r"/>
                      <a:r>
                        <a:rPr lang="id-ID" dirty="0" smtClean="0"/>
                        <a:t>Rp.448.000</a:t>
                      </a:r>
                    </a:p>
                    <a:p>
                      <a:pPr algn="r"/>
                      <a:r>
                        <a:rPr lang="id-ID" dirty="0" smtClean="0"/>
                        <a:t>Rp.175.000</a:t>
                      </a:r>
                      <a:endParaRPr lang="id-ID" dirty="0"/>
                    </a:p>
                  </a:txBody>
                  <a:tcPr/>
                </a:tc>
              </a:tr>
              <a:tr h="370840">
                <a:tc>
                  <a:txBody>
                    <a:bodyPr/>
                    <a:lstStyle/>
                    <a:p>
                      <a:r>
                        <a:rPr lang="id-ID" dirty="0" smtClean="0"/>
                        <a:t>Seksi Admin dan Umum</a:t>
                      </a:r>
                      <a:endParaRPr lang="id-ID" dirty="0"/>
                    </a:p>
                  </a:txBody>
                  <a:tcPr/>
                </a:tc>
                <a:tc>
                  <a:txBody>
                    <a:bodyPr/>
                    <a:lstStyle/>
                    <a:p>
                      <a:r>
                        <a:rPr lang="id-ID" dirty="0" smtClean="0"/>
                        <a:t>4 orang x Rp.150.000</a:t>
                      </a:r>
                      <a:endParaRPr lang="id-ID" dirty="0"/>
                    </a:p>
                  </a:txBody>
                  <a:tcPr/>
                </a:tc>
                <a:tc>
                  <a:txBody>
                    <a:bodyPr/>
                    <a:lstStyle/>
                    <a:p>
                      <a:pPr algn="r"/>
                      <a:r>
                        <a:rPr lang="id-ID" dirty="0" smtClean="0"/>
                        <a:t>Rp.600.000</a:t>
                      </a:r>
                      <a:endParaRPr lang="id-ID" dirty="0"/>
                    </a:p>
                  </a:txBody>
                  <a:tcPr/>
                </a:tc>
              </a:tr>
              <a:tr h="370840">
                <a:tc>
                  <a:txBody>
                    <a:bodyPr/>
                    <a:lstStyle/>
                    <a:p>
                      <a:r>
                        <a:rPr lang="id-ID" dirty="0" smtClean="0"/>
                        <a:t>Seksi Pemasaran</a:t>
                      </a:r>
                      <a:endParaRPr lang="id-ID" dirty="0"/>
                    </a:p>
                  </a:txBody>
                  <a:tcPr/>
                </a:tc>
                <a:tc>
                  <a:txBody>
                    <a:bodyPr/>
                    <a:lstStyle/>
                    <a:p>
                      <a:r>
                        <a:rPr lang="id-ID" dirty="0" smtClean="0"/>
                        <a:t>3 orang x Rp.150.000</a:t>
                      </a:r>
                      <a:endParaRPr lang="id-ID" dirty="0"/>
                    </a:p>
                  </a:txBody>
                  <a:tcPr/>
                </a:tc>
                <a:tc>
                  <a:txBody>
                    <a:bodyPr/>
                    <a:lstStyle/>
                    <a:p>
                      <a:pPr algn="r"/>
                      <a:r>
                        <a:rPr lang="id-ID" dirty="0" smtClean="0"/>
                        <a:t>Rp.450.000</a:t>
                      </a:r>
                      <a:endParaRPr lang="id-ID" dirty="0"/>
                    </a:p>
                  </a:txBody>
                  <a:tcPr/>
                </a:tc>
              </a:tr>
              <a:tr h="370840">
                <a:tc>
                  <a:txBody>
                    <a:bodyPr/>
                    <a:lstStyle/>
                    <a:p>
                      <a:endParaRPr lang="id-ID"/>
                    </a:p>
                  </a:txBody>
                  <a:tcPr/>
                </a:tc>
                <a:tc>
                  <a:txBody>
                    <a:bodyPr/>
                    <a:lstStyle/>
                    <a:p>
                      <a:endParaRPr lang="id-ID"/>
                    </a:p>
                  </a:txBody>
                  <a:tcPr/>
                </a:tc>
                <a:tc>
                  <a:txBody>
                    <a:bodyPr/>
                    <a:lstStyle/>
                    <a:p>
                      <a:pPr algn="r"/>
                      <a:r>
                        <a:rPr lang="id-ID" b="1" dirty="0" smtClean="0"/>
                        <a:t>Rp.1.673.000</a:t>
                      </a:r>
                      <a:endParaRPr lang="id-ID" b="1" dirty="0"/>
                    </a:p>
                  </a:txBody>
                  <a:tcPr/>
                </a:tc>
              </a:tr>
              <a:tr h="370840">
                <a:tc>
                  <a:txBody>
                    <a:bodyPr/>
                    <a:lstStyle/>
                    <a:p>
                      <a:r>
                        <a:rPr lang="id-ID" dirty="0" smtClean="0"/>
                        <a:t>Iuran asuransi</a:t>
                      </a:r>
                      <a:endParaRPr lang="id-ID" dirty="0"/>
                    </a:p>
                  </a:txBody>
                  <a:tcPr/>
                </a:tc>
                <a:tc>
                  <a:txBody>
                    <a:bodyPr/>
                    <a:lstStyle/>
                    <a:p>
                      <a:r>
                        <a:rPr lang="id-ID" dirty="0" smtClean="0"/>
                        <a:t>2% x Rp.1.673.000</a:t>
                      </a:r>
                    </a:p>
                  </a:txBody>
                  <a:tcPr/>
                </a:tc>
                <a:tc>
                  <a:txBody>
                    <a:bodyPr/>
                    <a:lstStyle/>
                    <a:p>
                      <a:pPr algn="r"/>
                      <a:r>
                        <a:rPr lang="id-ID" dirty="0" smtClean="0"/>
                        <a:t>Rp.33.460</a:t>
                      </a:r>
                      <a:endParaRPr lang="id-ID" dirty="0"/>
                    </a:p>
                  </a:txBody>
                  <a:tcPr/>
                </a:tc>
              </a:tr>
              <a:tr h="370840">
                <a:tc>
                  <a:txBody>
                    <a:bodyPr/>
                    <a:lstStyle/>
                    <a:p>
                      <a:r>
                        <a:rPr lang="id-ID" dirty="0" smtClean="0"/>
                        <a:t>Iuran pensiun</a:t>
                      </a:r>
                      <a:endParaRPr lang="id-ID" dirty="0"/>
                    </a:p>
                  </a:txBody>
                  <a:tcPr/>
                </a:tc>
                <a:tc>
                  <a:txBody>
                    <a:bodyPr/>
                    <a:lstStyle/>
                    <a:p>
                      <a:r>
                        <a:rPr lang="id-ID" dirty="0" smtClean="0"/>
                        <a:t>2,5% x Rp.1.673.000</a:t>
                      </a:r>
                      <a:endParaRPr lang="id-ID" dirty="0"/>
                    </a:p>
                  </a:txBody>
                  <a:tcPr/>
                </a:tc>
                <a:tc>
                  <a:txBody>
                    <a:bodyPr/>
                    <a:lstStyle/>
                    <a:p>
                      <a:pPr algn="r"/>
                      <a:r>
                        <a:rPr lang="id-ID" dirty="0" smtClean="0"/>
                        <a:t>Rp.41.825</a:t>
                      </a:r>
                      <a:endParaRPr lang="id-ID" dirty="0"/>
                    </a:p>
                  </a:txBody>
                  <a:tcPr/>
                </a:tc>
              </a:tr>
              <a:tr h="370840">
                <a:tc>
                  <a:txBody>
                    <a:bodyPr/>
                    <a:lstStyle/>
                    <a:p>
                      <a:r>
                        <a:rPr lang="id-ID" dirty="0" smtClean="0"/>
                        <a:t>Pajak Penghasilan Karyawan</a:t>
                      </a:r>
                      <a:endParaRPr lang="id-ID" dirty="0"/>
                    </a:p>
                  </a:txBody>
                  <a:tcPr/>
                </a:tc>
                <a:tc>
                  <a:txBody>
                    <a:bodyPr/>
                    <a:lstStyle/>
                    <a:p>
                      <a:r>
                        <a:rPr lang="id-ID" dirty="0" smtClean="0"/>
                        <a:t>10% x Rp.1.673.000</a:t>
                      </a:r>
                      <a:endParaRPr lang="id-ID" dirty="0"/>
                    </a:p>
                  </a:txBody>
                  <a:tcPr/>
                </a:tc>
                <a:tc>
                  <a:txBody>
                    <a:bodyPr/>
                    <a:lstStyle/>
                    <a:p>
                      <a:pPr algn="r"/>
                      <a:r>
                        <a:rPr lang="id-ID" dirty="0" smtClean="0"/>
                        <a:t>Rp.167.300</a:t>
                      </a:r>
                      <a:endParaRPr lang="id-ID" dirty="0"/>
                    </a:p>
                  </a:txBody>
                  <a:tcPr/>
                </a:tc>
              </a:tr>
              <a:tr h="370840">
                <a:tc>
                  <a:txBody>
                    <a:bodyPr/>
                    <a:lstStyle/>
                    <a:p>
                      <a:endParaRPr lang="id-ID"/>
                    </a:p>
                  </a:txBody>
                  <a:tcPr/>
                </a:tc>
                <a:tc>
                  <a:txBody>
                    <a:bodyPr/>
                    <a:lstStyle/>
                    <a:p>
                      <a:endParaRPr lang="id-ID"/>
                    </a:p>
                  </a:txBody>
                  <a:tcPr/>
                </a:tc>
                <a:tc>
                  <a:txBody>
                    <a:bodyPr/>
                    <a:lstStyle/>
                    <a:p>
                      <a:pPr algn="r"/>
                      <a:r>
                        <a:rPr lang="id-ID" b="1" dirty="0" smtClean="0">
                          <a:solidFill>
                            <a:srgbClr val="FF0000"/>
                          </a:solidFill>
                        </a:rPr>
                        <a:t>(Rp.242.585)</a:t>
                      </a:r>
                      <a:endParaRPr lang="id-ID" b="1" dirty="0">
                        <a:solidFill>
                          <a:srgbClr val="FF0000"/>
                        </a:solidFill>
                      </a:endParaRPr>
                    </a:p>
                  </a:txBody>
                  <a:tcPr/>
                </a:tc>
              </a:tr>
              <a:tr h="370840">
                <a:tc>
                  <a:txBody>
                    <a:bodyPr/>
                    <a:lstStyle/>
                    <a:p>
                      <a:r>
                        <a:rPr lang="id-ID" b="1" dirty="0" smtClean="0">
                          <a:solidFill>
                            <a:srgbClr val="0000FF"/>
                          </a:solidFill>
                        </a:rPr>
                        <a:t>Penghasilan Bersih</a:t>
                      </a:r>
                      <a:endParaRPr lang="id-ID" b="1" dirty="0">
                        <a:solidFill>
                          <a:srgbClr val="0000FF"/>
                        </a:solidFill>
                      </a:endParaRPr>
                    </a:p>
                  </a:txBody>
                  <a:tcPr/>
                </a:tc>
                <a:tc>
                  <a:txBody>
                    <a:bodyPr/>
                    <a:lstStyle/>
                    <a:p>
                      <a:r>
                        <a:rPr lang="id-ID" b="1" dirty="0" smtClean="0">
                          <a:solidFill>
                            <a:srgbClr val="0000FF"/>
                          </a:solidFill>
                        </a:rPr>
                        <a:t>Rp.1.673.000 – Rp.242.585</a:t>
                      </a:r>
                      <a:endParaRPr lang="id-ID" b="1" dirty="0">
                        <a:solidFill>
                          <a:srgbClr val="0000FF"/>
                        </a:solidFill>
                      </a:endParaRPr>
                    </a:p>
                  </a:txBody>
                  <a:tcPr/>
                </a:tc>
                <a:tc>
                  <a:txBody>
                    <a:bodyPr/>
                    <a:lstStyle/>
                    <a:p>
                      <a:pPr algn="r"/>
                      <a:r>
                        <a:rPr lang="id-ID" b="1" dirty="0" smtClean="0">
                          <a:solidFill>
                            <a:srgbClr val="0000FF"/>
                          </a:solidFill>
                        </a:rPr>
                        <a:t>Rp.1.430.415</a:t>
                      </a:r>
                      <a:endParaRPr lang="id-ID" b="1" dirty="0">
                        <a:solidFill>
                          <a:srgbClr val="0000FF"/>
                        </a:solidFill>
                      </a:endParaRPr>
                    </a:p>
                  </a:txBody>
                  <a:tcPr/>
                </a:tc>
              </a:tr>
            </a:tbl>
          </a:graphicData>
        </a:graphic>
      </p:graphicFrame>
      <p:cxnSp>
        <p:nvCxnSpPr>
          <p:cNvPr id="6" name="Straight Connector 5"/>
          <p:cNvCxnSpPr/>
          <p:nvPr/>
        </p:nvCxnSpPr>
        <p:spPr>
          <a:xfrm>
            <a:off x="7143768" y="3643314"/>
            <a:ext cx="150019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7143768" y="5143512"/>
            <a:ext cx="150019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7143768" y="5570552"/>
            <a:ext cx="1500198"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929354"/>
          </a:xfrm>
        </p:spPr>
        <p:txBody>
          <a:bodyPr>
            <a:normAutofit fontScale="92500" lnSpcReduction="10000"/>
          </a:bodyPr>
          <a:lstStyle/>
          <a:p>
            <a:r>
              <a:rPr lang="id-ID" sz="2000" b="1" i="1" dirty="0" smtClean="0"/>
              <a:t>Jurnal pengakuan gaji dan upah</a:t>
            </a:r>
          </a:p>
          <a:p>
            <a:pPr>
              <a:buNone/>
            </a:pPr>
            <a:r>
              <a:rPr lang="id-ID" sz="2000" dirty="0" smtClean="0"/>
              <a:t>		Gaji dan upah			Rp.1.673.000</a:t>
            </a:r>
          </a:p>
          <a:p>
            <a:pPr>
              <a:buNone/>
            </a:pPr>
            <a:r>
              <a:rPr lang="id-ID" sz="2000" dirty="0" smtClean="0"/>
              <a:t>			Utang gaji dan upah		Rp.1.430.415</a:t>
            </a:r>
          </a:p>
          <a:p>
            <a:pPr>
              <a:buNone/>
            </a:pPr>
            <a:r>
              <a:rPr lang="id-ID" sz="2000" dirty="0" smtClean="0"/>
              <a:t>			Utang iuran asuransi		      Rp.33.460</a:t>
            </a:r>
          </a:p>
          <a:p>
            <a:pPr>
              <a:buNone/>
            </a:pPr>
            <a:r>
              <a:rPr lang="id-ID" sz="2000" dirty="0" smtClean="0"/>
              <a:t>			Utang iuran pensiun		      Rp.41.825</a:t>
            </a:r>
          </a:p>
          <a:p>
            <a:pPr>
              <a:buNone/>
            </a:pPr>
            <a:r>
              <a:rPr lang="id-ID" sz="2000" dirty="0" smtClean="0"/>
              <a:t>			Utang PPh karyawan		    Rp.167.300</a:t>
            </a:r>
          </a:p>
          <a:p>
            <a:r>
              <a:rPr lang="id-ID" sz="2000" b="1" i="1" dirty="0" smtClean="0"/>
              <a:t>Jurnal distribusi gaji dan upah</a:t>
            </a:r>
          </a:p>
          <a:p>
            <a:pPr>
              <a:buNone/>
            </a:pPr>
            <a:r>
              <a:rPr lang="id-ID" sz="2000" dirty="0" smtClean="0"/>
              <a:t>		Barang dalam proses		Rp.448.000</a:t>
            </a:r>
          </a:p>
          <a:p>
            <a:pPr>
              <a:buNone/>
            </a:pPr>
            <a:r>
              <a:rPr lang="id-ID" sz="2000" dirty="0" smtClean="0"/>
              <a:t>		Biaya OP sesungguhnya		Rp.175.000</a:t>
            </a:r>
          </a:p>
          <a:p>
            <a:pPr>
              <a:buNone/>
            </a:pPr>
            <a:r>
              <a:rPr lang="id-ID" sz="2000" dirty="0" smtClean="0"/>
              <a:t>		Biaya gaji adm dan umum		Rp.600.000</a:t>
            </a:r>
          </a:p>
          <a:p>
            <a:pPr>
              <a:buNone/>
            </a:pPr>
            <a:r>
              <a:rPr lang="id-ID" sz="2000" dirty="0" smtClean="0"/>
              <a:t>		Biaya gaji pemasaran		Rp.450.000</a:t>
            </a:r>
          </a:p>
          <a:p>
            <a:pPr>
              <a:buNone/>
            </a:pPr>
            <a:r>
              <a:rPr lang="id-ID" sz="2000" dirty="0" smtClean="0"/>
              <a:t>			Gaji dan Upah			Rp.1.673.000</a:t>
            </a:r>
          </a:p>
          <a:p>
            <a:r>
              <a:rPr lang="id-ID" sz="2000" b="1" i="1" dirty="0" smtClean="0"/>
              <a:t>Jurnal pembayaran gaji dan upah</a:t>
            </a:r>
          </a:p>
          <a:p>
            <a:pPr>
              <a:buNone/>
            </a:pPr>
            <a:r>
              <a:rPr lang="id-ID" sz="2000" dirty="0" smtClean="0"/>
              <a:t>		 Utang gaji dan upah		Rp.1.430.415</a:t>
            </a:r>
          </a:p>
          <a:p>
            <a:pPr>
              <a:buNone/>
            </a:pPr>
            <a:r>
              <a:rPr lang="id-ID" sz="2000" dirty="0" smtClean="0"/>
              <a:t>		Utang iuran asuransi		      Rp.33.460</a:t>
            </a:r>
          </a:p>
          <a:p>
            <a:pPr>
              <a:buNone/>
            </a:pPr>
            <a:r>
              <a:rPr lang="id-ID" sz="2000" dirty="0" smtClean="0"/>
              <a:t>		Utang iuran pensiun		      Rp.41.825</a:t>
            </a:r>
          </a:p>
          <a:p>
            <a:pPr>
              <a:buNone/>
            </a:pPr>
            <a:r>
              <a:rPr lang="id-ID" sz="2000" dirty="0" smtClean="0"/>
              <a:t>		Utang PPh karyawan		    Rp.167.300</a:t>
            </a:r>
          </a:p>
          <a:p>
            <a:pPr>
              <a:buNone/>
            </a:pPr>
            <a:r>
              <a:rPr lang="id-ID" sz="2000" dirty="0" smtClean="0"/>
              <a:t>			Kas				Rp.1.673.000</a:t>
            </a:r>
            <a:endParaRPr lang="id-ID" sz="20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46"/>
          </a:xfrm>
        </p:spPr>
        <p:txBody>
          <a:bodyPr/>
          <a:lstStyle/>
          <a:p>
            <a:pPr algn="l"/>
            <a:r>
              <a:rPr lang="id-ID" dirty="0" smtClean="0"/>
              <a:t>Tunjangan Asuransi dan Pensiun</a:t>
            </a:r>
            <a:endParaRPr lang="id-ID" dirty="0"/>
          </a:p>
        </p:txBody>
      </p:sp>
      <p:sp>
        <p:nvSpPr>
          <p:cNvPr id="3" name="Content Placeholder 2"/>
          <p:cNvSpPr>
            <a:spLocks noGrp="1"/>
          </p:cNvSpPr>
          <p:nvPr>
            <p:ph idx="1"/>
          </p:nvPr>
        </p:nvSpPr>
        <p:spPr>
          <a:xfrm>
            <a:off x="457200" y="1214422"/>
            <a:ext cx="8229600" cy="4911741"/>
          </a:xfrm>
        </p:spPr>
        <p:txBody>
          <a:bodyPr/>
          <a:lstStyle/>
          <a:p>
            <a:r>
              <a:rPr lang="id-ID" dirty="0" smtClean="0"/>
              <a:t>Perhitungan tunjangan asuransi dan pensiun</a:t>
            </a:r>
          </a:p>
          <a:p>
            <a:pPr>
              <a:buNone/>
            </a:pPr>
            <a:endParaRPr lang="id-ID" dirty="0"/>
          </a:p>
        </p:txBody>
      </p:sp>
      <p:graphicFrame>
        <p:nvGraphicFramePr>
          <p:cNvPr id="4" name="Table 3"/>
          <p:cNvGraphicFramePr>
            <a:graphicFrameLocks noGrp="1"/>
          </p:cNvGraphicFramePr>
          <p:nvPr/>
        </p:nvGraphicFramePr>
        <p:xfrm>
          <a:off x="404826" y="2000240"/>
          <a:ext cx="8382015" cy="3134360"/>
        </p:xfrm>
        <a:graphic>
          <a:graphicData uri="http://schemas.openxmlformats.org/drawingml/2006/table">
            <a:tbl>
              <a:tblPr firstRow="1" bandRow="1">
                <a:tableStyleId>{5C22544A-7EE6-4342-B048-85BDC9FD1C3A}</a:tableStyleId>
              </a:tblPr>
              <a:tblGrid>
                <a:gridCol w="3024166"/>
                <a:gridCol w="3357586"/>
                <a:gridCol w="2000263"/>
              </a:tblGrid>
              <a:tr h="370840">
                <a:tc>
                  <a:txBody>
                    <a:bodyPr/>
                    <a:lstStyle/>
                    <a:p>
                      <a:pPr algn="ctr"/>
                      <a:r>
                        <a:rPr lang="id-ID" dirty="0" smtClean="0"/>
                        <a:t>Keterangan</a:t>
                      </a:r>
                      <a:endParaRPr lang="id-ID" dirty="0"/>
                    </a:p>
                  </a:txBody>
                  <a:tcPr/>
                </a:tc>
                <a:tc>
                  <a:txBody>
                    <a:bodyPr/>
                    <a:lstStyle/>
                    <a:p>
                      <a:pPr algn="ctr"/>
                      <a:r>
                        <a:rPr lang="id-ID" dirty="0" smtClean="0"/>
                        <a:t>Perhitungan </a:t>
                      </a:r>
                      <a:endParaRPr lang="id-ID" dirty="0"/>
                    </a:p>
                  </a:txBody>
                  <a:tcPr/>
                </a:tc>
                <a:tc>
                  <a:txBody>
                    <a:bodyPr/>
                    <a:lstStyle/>
                    <a:p>
                      <a:pPr algn="ctr"/>
                      <a:r>
                        <a:rPr lang="id-ID" dirty="0" smtClean="0"/>
                        <a:t>Total </a:t>
                      </a:r>
                      <a:endParaRPr lang="id-ID" dirty="0"/>
                    </a:p>
                  </a:txBody>
                  <a:tcPr/>
                </a:tc>
              </a:tr>
              <a:tr h="370840">
                <a:tc>
                  <a:txBody>
                    <a:bodyPr/>
                    <a:lstStyle/>
                    <a:p>
                      <a:r>
                        <a:rPr lang="id-ID" dirty="0" smtClean="0"/>
                        <a:t>Upah </a:t>
                      </a:r>
                      <a:endParaRPr lang="id-ID" dirty="0"/>
                    </a:p>
                  </a:txBody>
                  <a:tcPr/>
                </a:tc>
                <a:tc>
                  <a:txBody>
                    <a:bodyPr/>
                    <a:lstStyle/>
                    <a:p>
                      <a:r>
                        <a:rPr lang="id-ID" dirty="0" smtClean="0"/>
                        <a:t>140 jam x Rp.800</a:t>
                      </a:r>
                      <a:endParaRPr lang="id-ID" dirty="0"/>
                    </a:p>
                  </a:txBody>
                  <a:tcPr/>
                </a:tc>
                <a:tc>
                  <a:txBody>
                    <a:bodyPr/>
                    <a:lstStyle/>
                    <a:p>
                      <a:pPr algn="r"/>
                      <a:r>
                        <a:rPr lang="id-ID" dirty="0" smtClean="0"/>
                        <a:t>Rp.112.000</a:t>
                      </a:r>
                      <a:endParaRPr lang="id-ID" dirty="0"/>
                    </a:p>
                  </a:txBody>
                  <a:tcPr/>
                </a:tc>
              </a:tr>
              <a:tr h="370840">
                <a:tc>
                  <a:txBody>
                    <a:bodyPr/>
                    <a:lstStyle/>
                    <a:p>
                      <a:r>
                        <a:rPr lang="id-ID" dirty="0" smtClean="0"/>
                        <a:t>Tunjangan asuransi</a:t>
                      </a:r>
                    </a:p>
                    <a:p>
                      <a:r>
                        <a:rPr lang="id-ID" dirty="0" smtClean="0"/>
                        <a:t>Tunjangan</a:t>
                      </a:r>
                      <a:r>
                        <a:rPr lang="id-ID" baseline="0" dirty="0" smtClean="0"/>
                        <a:t> pensiun</a:t>
                      </a:r>
                      <a:endParaRPr lang="id-ID" dirty="0"/>
                    </a:p>
                  </a:txBody>
                  <a:tcPr/>
                </a:tc>
                <a:tc>
                  <a:txBody>
                    <a:bodyPr/>
                    <a:lstStyle/>
                    <a:p>
                      <a:r>
                        <a:rPr lang="id-ID" dirty="0" smtClean="0"/>
                        <a:t>50% x 4% x Rp.112.000</a:t>
                      </a:r>
                    </a:p>
                    <a:p>
                      <a:r>
                        <a:rPr lang="id-ID" dirty="0" smtClean="0"/>
                        <a:t>50% x 5% x Rp.112.000</a:t>
                      </a:r>
                      <a:endParaRPr lang="id-ID" dirty="0"/>
                    </a:p>
                  </a:txBody>
                  <a:tcPr/>
                </a:tc>
                <a:tc>
                  <a:txBody>
                    <a:bodyPr/>
                    <a:lstStyle/>
                    <a:p>
                      <a:pPr algn="r"/>
                      <a:r>
                        <a:rPr lang="id-ID" dirty="0" smtClean="0"/>
                        <a:t>Rp.2.240</a:t>
                      </a:r>
                    </a:p>
                    <a:p>
                      <a:pPr algn="r"/>
                      <a:r>
                        <a:rPr lang="id-ID" dirty="0" smtClean="0"/>
                        <a:t>Rp.2.800</a:t>
                      </a:r>
                      <a:endParaRPr lang="id-ID" dirty="0"/>
                    </a:p>
                  </a:txBody>
                  <a:tcPr/>
                </a:tc>
              </a:tr>
              <a:tr h="370840">
                <a:tc>
                  <a:txBody>
                    <a:bodyPr/>
                    <a:lstStyle/>
                    <a:p>
                      <a:r>
                        <a:rPr lang="id-ID" b="1" dirty="0" smtClean="0">
                          <a:solidFill>
                            <a:schemeClr val="tx1"/>
                          </a:solidFill>
                        </a:rPr>
                        <a:t>Total penghasilan</a:t>
                      </a:r>
                      <a:endParaRPr lang="id-ID" b="1" dirty="0">
                        <a:solidFill>
                          <a:schemeClr val="tx1"/>
                        </a:solidFill>
                      </a:endParaRPr>
                    </a:p>
                  </a:txBody>
                  <a:tcPr/>
                </a:tc>
                <a:tc>
                  <a:txBody>
                    <a:bodyPr/>
                    <a:lstStyle/>
                    <a:p>
                      <a:endParaRPr lang="id-ID" b="1" dirty="0">
                        <a:solidFill>
                          <a:schemeClr val="tx1"/>
                        </a:solidFill>
                      </a:endParaRPr>
                    </a:p>
                  </a:txBody>
                  <a:tcPr/>
                </a:tc>
                <a:tc>
                  <a:txBody>
                    <a:bodyPr/>
                    <a:lstStyle/>
                    <a:p>
                      <a:pPr algn="r"/>
                      <a:r>
                        <a:rPr lang="id-ID" b="1" dirty="0" smtClean="0">
                          <a:solidFill>
                            <a:schemeClr val="tx1"/>
                          </a:solidFill>
                        </a:rPr>
                        <a:t>Rp.117.040</a:t>
                      </a:r>
                      <a:endParaRPr lang="id-ID" b="1" dirty="0">
                        <a:solidFill>
                          <a:schemeClr val="tx1"/>
                        </a:solidFill>
                      </a:endParaRPr>
                    </a:p>
                  </a:txBody>
                  <a:tcPr/>
                </a:tc>
              </a:tr>
              <a:tr h="370840">
                <a:tc>
                  <a:txBody>
                    <a:bodyPr/>
                    <a:lstStyle/>
                    <a:p>
                      <a:r>
                        <a:rPr lang="id-ID" dirty="0" smtClean="0"/>
                        <a:t>Iuran asuransi</a:t>
                      </a:r>
                    </a:p>
                    <a:p>
                      <a:r>
                        <a:rPr lang="id-ID" dirty="0" smtClean="0"/>
                        <a:t>Iuran</a:t>
                      </a:r>
                      <a:r>
                        <a:rPr lang="id-ID" baseline="0" dirty="0" smtClean="0"/>
                        <a:t> pensiun</a:t>
                      </a:r>
                      <a:endParaRPr lang="id-ID" dirty="0"/>
                    </a:p>
                  </a:txBody>
                  <a:tcPr/>
                </a:tc>
                <a:tc>
                  <a:txBody>
                    <a:bodyPr/>
                    <a:lstStyle/>
                    <a:p>
                      <a:r>
                        <a:rPr lang="id-ID" dirty="0" smtClean="0"/>
                        <a:t>4% x Rp.112.000</a:t>
                      </a:r>
                    </a:p>
                    <a:p>
                      <a:r>
                        <a:rPr lang="id-ID" dirty="0" smtClean="0"/>
                        <a:t>5% x Rp.112.000</a:t>
                      </a:r>
                      <a:endParaRPr lang="id-ID" dirty="0"/>
                    </a:p>
                  </a:txBody>
                  <a:tcPr/>
                </a:tc>
                <a:tc>
                  <a:txBody>
                    <a:bodyPr/>
                    <a:lstStyle/>
                    <a:p>
                      <a:pPr algn="r"/>
                      <a:r>
                        <a:rPr lang="id-ID" dirty="0" smtClean="0"/>
                        <a:t>Rp.4.480</a:t>
                      </a:r>
                    </a:p>
                    <a:p>
                      <a:pPr algn="r"/>
                      <a:r>
                        <a:rPr lang="id-ID" dirty="0" smtClean="0"/>
                        <a:t>Rp.5.600</a:t>
                      </a:r>
                      <a:endParaRPr lang="id-ID" dirty="0"/>
                    </a:p>
                  </a:txBody>
                  <a:tcPr/>
                </a:tc>
              </a:tr>
              <a:tr h="370840">
                <a:tc>
                  <a:txBody>
                    <a:bodyPr/>
                    <a:lstStyle/>
                    <a:p>
                      <a:r>
                        <a:rPr lang="id-ID" b="1" dirty="0" smtClean="0">
                          <a:solidFill>
                            <a:srgbClr val="FF0000"/>
                          </a:solidFill>
                        </a:rPr>
                        <a:t>Total</a:t>
                      </a:r>
                      <a:r>
                        <a:rPr lang="id-ID" b="1" baseline="0" dirty="0" smtClean="0">
                          <a:solidFill>
                            <a:srgbClr val="FF0000"/>
                          </a:solidFill>
                        </a:rPr>
                        <a:t> iuran</a:t>
                      </a:r>
                      <a:endParaRPr lang="id-ID" b="1" dirty="0">
                        <a:solidFill>
                          <a:srgbClr val="FF0000"/>
                        </a:solidFill>
                      </a:endParaRPr>
                    </a:p>
                  </a:txBody>
                  <a:tcPr/>
                </a:tc>
                <a:tc>
                  <a:txBody>
                    <a:bodyPr/>
                    <a:lstStyle/>
                    <a:p>
                      <a:endParaRPr lang="id-ID" b="1" dirty="0">
                        <a:solidFill>
                          <a:srgbClr val="0000FF"/>
                        </a:solidFill>
                      </a:endParaRPr>
                    </a:p>
                  </a:txBody>
                  <a:tcPr/>
                </a:tc>
                <a:tc>
                  <a:txBody>
                    <a:bodyPr/>
                    <a:lstStyle/>
                    <a:p>
                      <a:pPr algn="r"/>
                      <a:r>
                        <a:rPr lang="id-ID" b="1" dirty="0" smtClean="0">
                          <a:solidFill>
                            <a:srgbClr val="FF0000"/>
                          </a:solidFill>
                        </a:rPr>
                        <a:t>Rp.10.080</a:t>
                      </a:r>
                      <a:endParaRPr lang="id-ID" b="1" dirty="0">
                        <a:solidFill>
                          <a:srgbClr val="FF0000"/>
                        </a:solidFill>
                      </a:endParaRPr>
                    </a:p>
                  </a:txBody>
                  <a:tcPr/>
                </a:tc>
              </a:tr>
              <a:tr h="370840">
                <a:tc>
                  <a:txBody>
                    <a:bodyPr/>
                    <a:lstStyle/>
                    <a:p>
                      <a:r>
                        <a:rPr lang="id-ID" b="1" dirty="0" smtClean="0">
                          <a:solidFill>
                            <a:srgbClr val="0000FF"/>
                          </a:solidFill>
                        </a:rPr>
                        <a:t>Penghasilan</a:t>
                      </a:r>
                      <a:r>
                        <a:rPr lang="id-ID" b="1" baseline="0" dirty="0" smtClean="0">
                          <a:solidFill>
                            <a:srgbClr val="0000FF"/>
                          </a:solidFill>
                        </a:rPr>
                        <a:t> Bersih</a:t>
                      </a:r>
                      <a:endParaRPr lang="id-ID" b="1" dirty="0">
                        <a:solidFill>
                          <a:srgbClr val="0000FF"/>
                        </a:solidFill>
                      </a:endParaRPr>
                    </a:p>
                  </a:txBody>
                  <a:tcPr/>
                </a:tc>
                <a:tc>
                  <a:txBody>
                    <a:bodyPr/>
                    <a:lstStyle/>
                    <a:p>
                      <a:r>
                        <a:rPr lang="id-ID" b="1" dirty="0" smtClean="0">
                          <a:solidFill>
                            <a:srgbClr val="0000FF"/>
                          </a:solidFill>
                        </a:rPr>
                        <a:t>Rp.117.000 – Rp.10.080</a:t>
                      </a:r>
                      <a:endParaRPr lang="id-ID" b="1" dirty="0">
                        <a:solidFill>
                          <a:srgbClr val="0000FF"/>
                        </a:solidFill>
                      </a:endParaRPr>
                    </a:p>
                  </a:txBody>
                  <a:tcPr/>
                </a:tc>
                <a:tc>
                  <a:txBody>
                    <a:bodyPr/>
                    <a:lstStyle/>
                    <a:p>
                      <a:pPr algn="r"/>
                      <a:r>
                        <a:rPr lang="id-ID" b="1" dirty="0" smtClean="0">
                          <a:solidFill>
                            <a:srgbClr val="0000FF"/>
                          </a:solidFill>
                        </a:rPr>
                        <a:t>Rp.106.960</a:t>
                      </a:r>
                      <a:endParaRPr lang="id-ID" b="1" dirty="0">
                        <a:solidFill>
                          <a:srgbClr val="0000FF"/>
                        </a:solidFill>
                      </a:endParaRPr>
                    </a:p>
                  </a:txBody>
                  <a:tcPr/>
                </a:tc>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20000"/>
          </a:bodyPr>
          <a:lstStyle/>
          <a:p>
            <a:r>
              <a:rPr lang="id-ID" dirty="0" smtClean="0"/>
              <a:t>Jurnal</a:t>
            </a:r>
          </a:p>
          <a:p>
            <a:pPr>
              <a:buNone/>
            </a:pPr>
            <a:r>
              <a:rPr lang="id-ID" dirty="0" smtClean="0"/>
              <a:t>	Gaji dan Upah			Rp.117.040</a:t>
            </a:r>
          </a:p>
          <a:p>
            <a:pPr>
              <a:buNone/>
            </a:pPr>
            <a:r>
              <a:rPr lang="id-ID" dirty="0" smtClean="0"/>
              <a:t>		Utang gaji dan upah		Rp.106.960</a:t>
            </a:r>
          </a:p>
          <a:p>
            <a:pPr>
              <a:buNone/>
            </a:pPr>
            <a:r>
              <a:rPr lang="id-ID" dirty="0" smtClean="0"/>
              <a:t>		Utang iuran asuransi		     Rp.4.480</a:t>
            </a:r>
          </a:p>
          <a:p>
            <a:pPr>
              <a:buNone/>
            </a:pPr>
            <a:r>
              <a:rPr lang="id-ID" dirty="0" smtClean="0"/>
              <a:t>		Utang iuran pensiun		     Rp.5.600</a:t>
            </a:r>
          </a:p>
          <a:p>
            <a:pPr>
              <a:buNone/>
            </a:pPr>
            <a:r>
              <a:rPr lang="id-ID" dirty="0" smtClean="0"/>
              <a:t>	</a:t>
            </a:r>
          </a:p>
          <a:p>
            <a:pPr>
              <a:buNone/>
            </a:pPr>
            <a:r>
              <a:rPr lang="id-ID" dirty="0" smtClean="0"/>
              <a:t>	Barang dalam proses		Rp.112.000</a:t>
            </a:r>
          </a:p>
          <a:p>
            <a:pPr>
              <a:buNone/>
            </a:pPr>
            <a:r>
              <a:rPr lang="id-ID" dirty="0" smtClean="0"/>
              <a:t>	BOP sesungguhnya		     Rp.5.040</a:t>
            </a:r>
          </a:p>
          <a:p>
            <a:pPr>
              <a:buNone/>
            </a:pPr>
            <a:r>
              <a:rPr lang="id-ID" dirty="0" smtClean="0"/>
              <a:t>		Gaji </a:t>
            </a:r>
            <a:r>
              <a:rPr lang="id-ID" smtClean="0"/>
              <a:t>dan Upah			Rp.117.040</a:t>
            </a:r>
            <a:endParaRPr lang="id-ID" dirty="0" smtClean="0"/>
          </a:p>
          <a:p>
            <a:pPr>
              <a:buNone/>
            </a:pPr>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340369"/>
          </a:xfrm>
        </p:spPr>
        <p:txBody>
          <a:bodyPr/>
          <a:lstStyle/>
          <a:p>
            <a:r>
              <a:rPr lang="id-ID" dirty="0" smtClean="0"/>
              <a:t>Komponen biaya tenaga kerja</a:t>
            </a:r>
          </a:p>
          <a:p>
            <a:pPr>
              <a:buNone/>
            </a:pPr>
            <a:endParaRPr lang="id-ID" dirty="0"/>
          </a:p>
        </p:txBody>
      </p:sp>
      <p:graphicFrame>
        <p:nvGraphicFramePr>
          <p:cNvPr id="4" name="Table 3"/>
          <p:cNvGraphicFramePr>
            <a:graphicFrameLocks noGrp="1"/>
          </p:cNvGraphicFramePr>
          <p:nvPr/>
        </p:nvGraphicFramePr>
        <p:xfrm>
          <a:off x="428596" y="1500174"/>
          <a:ext cx="8358246" cy="4485640"/>
        </p:xfrm>
        <a:graphic>
          <a:graphicData uri="http://schemas.openxmlformats.org/drawingml/2006/table">
            <a:tbl>
              <a:tblPr firstRow="1" bandRow="1">
                <a:tableStyleId>{5C22544A-7EE6-4342-B048-85BDC9FD1C3A}</a:tableStyleId>
              </a:tblPr>
              <a:tblGrid>
                <a:gridCol w="2286016"/>
                <a:gridCol w="3929090"/>
                <a:gridCol w="2143140"/>
              </a:tblGrid>
              <a:tr h="370840">
                <a:tc>
                  <a:txBody>
                    <a:bodyPr/>
                    <a:lstStyle/>
                    <a:p>
                      <a:pPr algn="ctr"/>
                      <a:r>
                        <a:rPr lang="id-ID" dirty="0" smtClean="0"/>
                        <a:t>Biaya Tenaga</a:t>
                      </a:r>
                      <a:r>
                        <a:rPr lang="id-ID" baseline="0" dirty="0" smtClean="0"/>
                        <a:t> Kerja</a:t>
                      </a:r>
                      <a:endParaRPr lang="id-ID" dirty="0"/>
                    </a:p>
                  </a:txBody>
                  <a:tcPr/>
                </a:tc>
                <a:tc>
                  <a:txBody>
                    <a:bodyPr/>
                    <a:lstStyle/>
                    <a:p>
                      <a:pPr algn="ctr"/>
                      <a:r>
                        <a:rPr lang="id-ID" dirty="0" smtClean="0"/>
                        <a:t>Pengertian</a:t>
                      </a:r>
                      <a:endParaRPr lang="id-ID" dirty="0"/>
                    </a:p>
                  </a:txBody>
                  <a:tcPr/>
                </a:tc>
                <a:tc>
                  <a:txBody>
                    <a:bodyPr/>
                    <a:lstStyle/>
                    <a:p>
                      <a:pPr algn="ctr"/>
                      <a:r>
                        <a:rPr lang="id-ID" dirty="0" smtClean="0"/>
                        <a:t>Contoh</a:t>
                      </a:r>
                      <a:endParaRPr lang="id-ID" dirty="0"/>
                    </a:p>
                  </a:txBody>
                  <a:tcPr/>
                </a:tc>
              </a:tr>
              <a:tr h="370840">
                <a:tc>
                  <a:txBody>
                    <a:bodyPr/>
                    <a:lstStyle/>
                    <a:p>
                      <a:r>
                        <a:rPr lang="id-ID" dirty="0" smtClean="0"/>
                        <a:t>Gaji dan Upah Reguler</a:t>
                      </a:r>
                      <a:endParaRPr lang="id-ID" dirty="0"/>
                    </a:p>
                  </a:txBody>
                  <a:tcPr/>
                </a:tc>
                <a:tc>
                  <a:txBody>
                    <a:bodyPr/>
                    <a:lstStyle/>
                    <a:p>
                      <a:r>
                        <a:rPr lang="id-ID" dirty="0" smtClean="0"/>
                        <a:t>Gaji dan upah reguler</a:t>
                      </a:r>
                      <a:r>
                        <a:rPr lang="id-ID" baseline="0" dirty="0" smtClean="0"/>
                        <a:t> merupakan kompensasi reguler yang diberikan oleh perusahaan kepada karyawan atas usaha fisik dan mental yang dikerahkan oleh karyawan tersebut.</a:t>
                      </a:r>
                      <a:endParaRPr lang="id-ID" dirty="0"/>
                    </a:p>
                  </a:txBody>
                  <a:tcPr/>
                </a:tc>
                <a:tc>
                  <a:txBody>
                    <a:bodyPr/>
                    <a:lstStyle/>
                    <a:p>
                      <a:r>
                        <a:rPr lang="id-ID" dirty="0" smtClean="0"/>
                        <a:t>Gaji mandor</a:t>
                      </a:r>
                    </a:p>
                    <a:p>
                      <a:r>
                        <a:rPr lang="id-ID" dirty="0" smtClean="0"/>
                        <a:t>Gaji buruh</a:t>
                      </a:r>
                    </a:p>
                    <a:p>
                      <a:r>
                        <a:rPr lang="id-ID" dirty="0" smtClean="0"/>
                        <a:t>Upah buruh</a:t>
                      </a:r>
                      <a:endParaRPr lang="id-ID" dirty="0"/>
                    </a:p>
                  </a:txBody>
                  <a:tcPr/>
                </a:tc>
              </a:tr>
              <a:tr h="370840">
                <a:tc>
                  <a:txBody>
                    <a:bodyPr/>
                    <a:lstStyle/>
                    <a:p>
                      <a:r>
                        <a:rPr lang="id-ID" dirty="0" smtClean="0"/>
                        <a:t>Insentif </a:t>
                      </a:r>
                      <a:endParaRPr lang="id-ID" dirty="0"/>
                    </a:p>
                  </a:txBody>
                  <a:tcPr/>
                </a:tc>
                <a:tc>
                  <a:txBody>
                    <a:bodyPr/>
                    <a:lstStyle/>
                    <a:p>
                      <a:r>
                        <a:rPr lang="id-ID" dirty="0" smtClean="0"/>
                        <a:t>Insentif merupakan kompensasi tambahan yang diberikan oleh perusahaan kepada karyawan atas kinerja karyawan</a:t>
                      </a:r>
                      <a:r>
                        <a:rPr lang="id-ID" baseline="0" dirty="0" smtClean="0"/>
                        <a:t> di atas standar yang ditentukan.</a:t>
                      </a:r>
                      <a:endParaRPr lang="id-ID" dirty="0"/>
                    </a:p>
                  </a:txBody>
                  <a:tcPr/>
                </a:tc>
                <a:tc>
                  <a:txBody>
                    <a:bodyPr/>
                    <a:lstStyle/>
                    <a:p>
                      <a:r>
                        <a:rPr lang="id-ID" dirty="0" smtClean="0"/>
                        <a:t>Insentif produksi</a:t>
                      </a:r>
                      <a:endParaRPr lang="id-ID" dirty="0"/>
                    </a:p>
                  </a:txBody>
                  <a:tcPr/>
                </a:tc>
              </a:tr>
              <a:tr h="370840">
                <a:tc>
                  <a:txBody>
                    <a:bodyPr/>
                    <a:lstStyle/>
                    <a:p>
                      <a:r>
                        <a:rPr lang="id-ID" dirty="0" smtClean="0"/>
                        <a:t>Tunjangan </a:t>
                      </a:r>
                      <a:endParaRPr lang="id-ID" dirty="0"/>
                    </a:p>
                  </a:txBody>
                  <a:tcPr/>
                </a:tc>
                <a:tc>
                  <a:txBody>
                    <a:bodyPr/>
                    <a:lstStyle/>
                    <a:p>
                      <a:r>
                        <a:rPr lang="id-ID" dirty="0" smtClean="0"/>
                        <a:t>Tunjangan merupakan kompensasi tambahan yang diberikan oleh perusahaan kepada karyawan selain gaji dan upah reguler serta insentif.</a:t>
                      </a:r>
                      <a:endParaRPr lang="id-ID" dirty="0"/>
                    </a:p>
                  </a:txBody>
                  <a:tcPr/>
                </a:tc>
                <a:tc>
                  <a:txBody>
                    <a:bodyPr/>
                    <a:lstStyle/>
                    <a:p>
                      <a:r>
                        <a:rPr lang="id-ID" dirty="0" smtClean="0"/>
                        <a:t>Tunjangan asuransi</a:t>
                      </a:r>
                    </a:p>
                    <a:p>
                      <a:r>
                        <a:rPr lang="id-ID" dirty="0" smtClean="0"/>
                        <a:t>Tunjangan pensiun</a:t>
                      </a:r>
                    </a:p>
                    <a:p>
                      <a:r>
                        <a:rPr lang="id-ID" dirty="0" smtClean="0"/>
                        <a:t>Tunjangan liburan</a:t>
                      </a:r>
                    </a:p>
                    <a:p>
                      <a:r>
                        <a:rPr lang="id-ID" dirty="0" smtClean="0"/>
                        <a:t>Premi lembur</a:t>
                      </a:r>
                      <a:endParaRPr lang="id-ID" dirty="0"/>
                    </a:p>
                  </a:txBody>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id-ID" b="1" dirty="0" smtClean="0"/>
              <a:t>Produktivitas dan Biaya Tenaga Kerja</a:t>
            </a:r>
            <a:endParaRPr lang="id-ID" b="1" dirty="0"/>
          </a:p>
        </p:txBody>
      </p:sp>
      <p:sp>
        <p:nvSpPr>
          <p:cNvPr id="3" name="Content Placeholder 2"/>
          <p:cNvSpPr>
            <a:spLocks noGrp="1"/>
          </p:cNvSpPr>
          <p:nvPr>
            <p:ph idx="1"/>
          </p:nvPr>
        </p:nvSpPr>
        <p:spPr/>
        <p:txBody>
          <a:bodyPr/>
          <a:lstStyle/>
          <a:p>
            <a:pPr>
              <a:buNone/>
            </a:pPr>
            <a:r>
              <a:rPr lang="id-ID" dirty="0" smtClean="0"/>
              <a:t>Produktifitas tenaga kerja menggambarkan hubungan antara </a:t>
            </a:r>
            <a:r>
              <a:rPr lang="id-ID" i="1" dirty="0" smtClean="0"/>
              <a:t>output</a:t>
            </a:r>
            <a:r>
              <a:rPr lang="id-ID" dirty="0" smtClean="0"/>
              <a:t> yang dihasilkan oleh tenaga kerja dan </a:t>
            </a:r>
            <a:r>
              <a:rPr lang="id-ID" i="1" dirty="0" smtClean="0"/>
              <a:t>input</a:t>
            </a:r>
            <a:r>
              <a:rPr lang="id-ID" dirty="0" smtClean="0"/>
              <a:t> yang digunakan.</a:t>
            </a:r>
          </a:p>
          <a:p>
            <a:pPr>
              <a:buNone/>
            </a:pPr>
            <a:r>
              <a:rPr lang="id-ID" i="1" dirty="0" smtClean="0"/>
              <a:t>Output</a:t>
            </a:r>
            <a:r>
              <a:rPr lang="id-ID" dirty="0" smtClean="0"/>
              <a:t> dapat meliputi barang atau jasa yang dihasilkan.</a:t>
            </a:r>
          </a:p>
          <a:p>
            <a:pPr>
              <a:buNone/>
            </a:pPr>
            <a:r>
              <a:rPr lang="id-ID" i="1" dirty="0" smtClean="0"/>
              <a:t>Input</a:t>
            </a:r>
            <a:r>
              <a:rPr lang="id-ID" dirty="0" smtClean="0"/>
              <a:t> merupakan sumber daya ekonomis yang juga dapat meliputi barang atau jasa yang dikorbankan.</a:t>
            </a:r>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46"/>
          </a:xfrm>
        </p:spPr>
        <p:txBody>
          <a:bodyPr/>
          <a:lstStyle/>
          <a:p>
            <a:endParaRPr lang="id-ID" dirty="0"/>
          </a:p>
        </p:txBody>
      </p:sp>
      <p:sp>
        <p:nvSpPr>
          <p:cNvPr id="3" name="Content Placeholder 2"/>
          <p:cNvSpPr>
            <a:spLocks noGrp="1"/>
          </p:cNvSpPr>
          <p:nvPr>
            <p:ph idx="1"/>
          </p:nvPr>
        </p:nvSpPr>
        <p:spPr>
          <a:xfrm>
            <a:off x="457200" y="1285860"/>
            <a:ext cx="8229600" cy="4840303"/>
          </a:xfrm>
        </p:spPr>
        <p:txBody>
          <a:bodyPr>
            <a:normAutofit fontScale="85000" lnSpcReduction="10000"/>
          </a:bodyPr>
          <a:lstStyle/>
          <a:p>
            <a:pPr>
              <a:buNone/>
            </a:pPr>
            <a:r>
              <a:rPr lang="id-ID" dirty="0" smtClean="0"/>
              <a:t>Produktivitas dinyatakan meningkat apabila sesuai dengan hal-hal berikut:</a:t>
            </a:r>
          </a:p>
          <a:p>
            <a:pPr marL="514350" indent="-514350">
              <a:buFont typeface="+mj-lt"/>
              <a:buAutoNum type="arabicPeriod"/>
            </a:pPr>
            <a:r>
              <a:rPr lang="id-ID" i="1" dirty="0" smtClean="0"/>
              <a:t>Output</a:t>
            </a:r>
            <a:r>
              <a:rPr lang="id-ID" dirty="0" smtClean="0"/>
              <a:t> bertambah dengan </a:t>
            </a:r>
            <a:r>
              <a:rPr lang="id-ID" i="1" dirty="0" smtClean="0"/>
              <a:t>input</a:t>
            </a:r>
            <a:r>
              <a:rPr lang="id-ID" dirty="0" smtClean="0"/>
              <a:t> yang sama.</a:t>
            </a:r>
          </a:p>
          <a:p>
            <a:pPr marL="514350" indent="-514350">
              <a:buFont typeface="+mj-lt"/>
              <a:buAutoNum type="arabicPeriod"/>
            </a:pPr>
            <a:r>
              <a:rPr lang="id-ID" i="1" dirty="0" smtClean="0"/>
              <a:t>Output</a:t>
            </a:r>
            <a:r>
              <a:rPr lang="id-ID" dirty="0" smtClean="0"/>
              <a:t> tetap dengan </a:t>
            </a:r>
            <a:r>
              <a:rPr lang="id-ID" i="1" dirty="0" smtClean="0"/>
              <a:t>input</a:t>
            </a:r>
            <a:r>
              <a:rPr lang="id-ID" dirty="0" smtClean="0"/>
              <a:t> yang semakin kecil.</a:t>
            </a:r>
          </a:p>
          <a:p>
            <a:pPr marL="514350" indent="-514350">
              <a:buFont typeface="+mj-lt"/>
              <a:buAutoNum type="arabicPeriod"/>
            </a:pPr>
            <a:r>
              <a:rPr lang="id-ID" i="1" dirty="0" smtClean="0"/>
              <a:t>Output</a:t>
            </a:r>
            <a:r>
              <a:rPr lang="id-ID" dirty="0" smtClean="0"/>
              <a:t> bertambah dengan </a:t>
            </a:r>
            <a:r>
              <a:rPr lang="id-ID" i="1" dirty="0" smtClean="0"/>
              <a:t>input</a:t>
            </a:r>
            <a:r>
              <a:rPr lang="id-ID" dirty="0" smtClean="0"/>
              <a:t> yang lebih kecil.</a:t>
            </a:r>
          </a:p>
          <a:p>
            <a:pPr marL="514350" indent="-514350">
              <a:buFont typeface="+mj-lt"/>
              <a:buAutoNum type="arabicPeriod"/>
            </a:pPr>
            <a:r>
              <a:rPr lang="id-ID" i="1" dirty="0" smtClean="0"/>
              <a:t>Output</a:t>
            </a:r>
            <a:r>
              <a:rPr lang="id-ID" dirty="0" smtClean="0"/>
              <a:t> dan </a:t>
            </a:r>
            <a:r>
              <a:rPr lang="id-ID" i="1" dirty="0" smtClean="0"/>
              <a:t>input</a:t>
            </a:r>
            <a:r>
              <a:rPr lang="id-ID" dirty="0" smtClean="0"/>
              <a:t> bertambah dengan proporsi penambahan </a:t>
            </a:r>
            <a:r>
              <a:rPr lang="id-ID" i="1" dirty="0" smtClean="0"/>
              <a:t>output</a:t>
            </a:r>
            <a:r>
              <a:rPr lang="id-ID" dirty="0" smtClean="0"/>
              <a:t> yang lebih besar dibandingkan dengan penambahan </a:t>
            </a:r>
            <a:r>
              <a:rPr lang="id-ID" i="1" dirty="0" smtClean="0"/>
              <a:t>input</a:t>
            </a:r>
            <a:r>
              <a:rPr lang="id-ID" dirty="0" smtClean="0"/>
              <a:t>.</a:t>
            </a:r>
          </a:p>
          <a:p>
            <a:pPr marL="514350" indent="-514350">
              <a:buFont typeface="+mj-lt"/>
              <a:buAutoNum type="arabicPeriod"/>
            </a:pPr>
            <a:r>
              <a:rPr lang="id-ID" i="1" dirty="0" smtClean="0"/>
              <a:t>Output</a:t>
            </a:r>
            <a:r>
              <a:rPr lang="id-ID" dirty="0" smtClean="0"/>
              <a:t> dan </a:t>
            </a:r>
            <a:r>
              <a:rPr lang="id-ID" i="1" dirty="0" smtClean="0"/>
              <a:t>input</a:t>
            </a:r>
            <a:r>
              <a:rPr lang="id-ID" dirty="0" smtClean="0"/>
              <a:t> berkurang dengan proporsi pengurangan </a:t>
            </a:r>
            <a:r>
              <a:rPr lang="id-ID" i="1" dirty="0" smtClean="0"/>
              <a:t>output</a:t>
            </a:r>
            <a:r>
              <a:rPr lang="id-ID" dirty="0" smtClean="0"/>
              <a:t> yang lebih kecil dibandingkan dengan pengurangan </a:t>
            </a:r>
            <a:r>
              <a:rPr lang="id-ID" i="1" dirty="0" smtClean="0"/>
              <a:t>input</a:t>
            </a:r>
            <a:r>
              <a:rPr lang="id-ID" dirty="0" smtClean="0"/>
              <a:t>.</a:t>
            </a:r>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20000"/>
          </a:bodyPr>
          <a:lstStyle/>
          <a:p>
            <a:r>
              <a:rPr lang="id-ID" b="1" dirty="0" smtClean="0"/>
              <a:t>Perencanaan Produktivitas</a:t>
            </a:r>
          </a:p>
          <a:p>
            <a:pPr>
              <a:buNone/>
            </a:pPr>
            <a:r>
              <a:rPr lang="id-ID" dirty="0" smtClean="0"/>
              <a:t>	Peningkatan produktivitas tenaga kerja tidak terjadi begitu saja tanpa direncanakan. Perencanaan produktivitas tenaga kerja adalah kejelasan pengertian produktivitas, tindakan yang harus dilakukan untuk memperbaiki produktivitas dan pihak yang bertanggungjawab terhadapnya, komitmen manajemen, karyawan, dan manajer yang terlibat dalam perencanaan dan implementasinya, serta pengukuran peningkatan produktivitas yang jelas. </a:t>
            </a:r>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b="1" dirty="0" smtClean="0"/>
              <a:t>Pengukuran Produktivitas</a:t>
            </a:r>
          </a:p>
          <a:p>
            <a:pPr>
              <a:buNone/>
            </a:pPr>
            <a:r>
              <a:rPr lang="id-ID" b="1" dirty="0" smtClean="0"/>
              <a:t>	</a:t>
            </a:r>
            <a:r>
              <a:rPr lang="id-ID" dirty="0" smtClean="0"/>
              <a:t>Perusahaan menggunakan rasio produktivitas untuk mengukur produktivitas. Rasio produktivitas merupakan perbandingan antara output yang dihasilkan tenaga kerja relatif dan standar kinerja yang telah ditentukan.</a:t>
            </a:r>
          </a:p>
          <a:p>
            <a:pPr>
              <a:buNone/>
            </a:pPr>
            <a:r>
              <a:rPr lang="id-ID" dirty="0" smtClean="0"/>
              <a:t>		Rasio Produktivitas =	Output</a:t>
            </a:r>
          </a:p>
          <a:p>
            <a:pPr>
              <a:buNone/>
            </a:pPr>
            <a:r>
              <a:rPr lang="id-ID" dirty="0" smtClean="0"/>
              <a:t>						  Input</a:t>
            </a:r>
            <a:endParaRPr lang="id-ID" dirty="0"/>
          </a:p>
        </p:txBody>
      </p:sp>
      <p:cxnSp>
        <p:nvCxnSpPr>
          <p:cNvPr id="5" name="Straight Connector 4"/>
          <p:cNvCxnSpPr/>
          <p:nvPr/>
        </p:nvCxnSpPr>
        <p:spPr>
          <a:xfrm>
            <a:off x="5072066" y="5357826"/>
            <a:ext cx="1357322"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11156"/>
          </a:xfrm>
        </p:spPr>
        <p:txBody>
          <a:bodyPr>
            <a:normAutofit fontScale="90000"/>
          </a:bodyPr>
          <a:lstStyle/>
          <a:p>
            <a:endParaRPr lang="id-ID" dirty="0"/>
          </a:p>
        </p:txBody>
      </p:sp>
      <p:sp>
        <p:nvSpPr>
          <p:cNvPr id="3" name="Content Placeholder 2"/>
          <p:cNvSpPr>
            <a:spLocks noGrp="1"/>
          </p:cNvSpPr>
          <p:nvPr>
            <p:ph idx="1"/>
          </p:nvPr>
        </p:nvSpPr>
        <p:spPr>
          <a:xfrm>
            <a:off x="457200" y="857232"/>
            <a:ext cx="8229600" cy="5268931"/>
          </a:xfrm>
        </p:spPr>
        <p:txBody>
          <a:bodyPr>
            <a:normAutofit fontScale="77500" lnSpcReduction="20000"/>
          </a:bodyPr>
          <a:lstStyle/>
          <a:p>
            <a:pPr>
              <a:buNone/>
            </a:pPr>
            <a:r>
              <a:rPr lang="id-ID" b="1" i="1" dirty="0" smtClean="0">
                <a:solidFill>
                  <a:srgbClr val="FF0000"/>
                </a:solidFill>
              </a:rPr>
              <a:t>Contoh:</a:t>
            </a:r>
          </a:p>
          <a:p>
            <a:r>
              <a:rPr lang="id-ID" dirty="0" smtClean="0"/>
              <a:t>Perusahaan menentukan 0,5 jam sebagai waktu standar untuk mengerjakan 1 unit produk.</a:t>
            </a:r>
          </a:p>
          <a:p>
            <a:r>
              <a:rPr lang="id-ID" dirty="0" smtClean="0"/>
              <a:t>Data produksi sesungguhnya menunjukkan bahwa jumlah produksi 10 unit dengan waktu pengerjaan 6 jam.</a:t>
            </a:r>
          </a:p>
          <a:p>
            <a:pPr>
              <a:buNone/>
            </a:pPr>
            <a:r>
              <a:rPr lang="id-ID" b="1" i="1" dirty="0" smtClean="0">
                <a:solidFill>
                  <a:srgbClr val="FF0000"/>
                </a:solidFill>
              </a:rPr>
              <a:t>Jawab:</a:t>
            </a:r>
          </a:p>
          <a:p>
            <a:r>
              <a:rPr lang="id-ID" dirty="0" smtClean="0"/>
              <a:t>Jam kerja standar untuk mengerjakan 10 unit adalah 5 jam (10 unit x 0,5 Jam).</a:t>
            </a:r>
          </a:p>
          <a:p>
            <a:r>
              <a:rPr lang="id-ID" dirty="0" smtClean="0"/>
              <a:t>Rasio produktivitas sesungguhnya = 1,67 (10 unit/6 jam)</a:t>
            </a:r>
          </a:p>
          <a:p>
            <a:r>
              <a:rPr lang="id-ID" dirty="0" smtClean="0"/>
              <a:t>Rasio produktivitas standar = 2 (10 unit/5 jam)</a:t>
            </a:r>
          </a:p>
          <a:p>
            <a:r>
              <a:rPr lang="id-ID" dirty="0" smtClean="0"/>
              <a:t>Artinya rasio produktivitas sesungguhnya tidak menguntungkan karena kurang dari target (rasio 2).</a:t>
            </a:r>
          </a:p>
          <a:p>
            <a:r>
              <a:rPr lang="id-ID" dirty="0" smtClean="0"/>
              <a:t>Tingkat ketercapaian produktivitas sesungguhnya dari standar adalah 83,5% (1,67/2).</a:t>
            </a:r>
            <a:endParaRPr lang="id-ID"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68280"/>
          </a:xfrm>
        </p:spPr>
        <p:txBody>
          <a:bodyPr>
            <a:normAutofit fontScale="90000"/>
          </a:bodyPr>
          <a:lstStyle/>
          <a:p>
            <a:endParaRPr lang="id-ID" dirty="0"/>
          </a:p>
        </p:txBody>
      </p:sp>
      <p:sp>
        <p:nvSpPr>
          <p:cNvPr id="3" name="Content Placeholder 2"/>
          <p:cNvSpPr>
            <a:spLocks noGrp="1"/>
          </p:cNvSpPr>
          <p:nvPr>
            <p:ph idx="1"/>
          </p:nvPr>
        </p:nvSpPr>
        <p:spPr>
          <a:xfrm>
            <a:off x="457200" y="857232"/>
            <a:ext cx="8229600" cy="5715040"/>
          </a:xfrm>
        </p:spPr>
        <p:txBody>
          <a:bodyPr>
            <a:normAutofit fontScale="77500" lnSpcReduction="20000"/>
          </a:bodyPr>
          <a:lstStyle/>
          <a:p>
            <a:r>
              <a:rPr lang="id-ID" b="1" dirty="0" smtClean="0"/>
              <a:t>Dampak Ekonomis Produktivitas</a:t>
            </a:r>
          </a:p>
          <a:p>
            <a:pPr>
              <a:buNone/>
            </a:pPr>
            <a:r>
              <a:rPr lang="id-ID" dirty="0" smtClean="0"/>
              <a:t>	Produktivitas meningkat maka laba perusahaan dan penghasilan karyawan juga akan meningkat.</a:t>
            </a:r>
          </a:p>
          <a:p>
            <a:r>
              <a:rPr lang="id-ID" b="1" dirty="0" smtClean="0"/>
              <a:t>Manajemen Sumber Daya Manusia</a:t>
            </a:r>
          </a:p>
          <a:p>
            <a:pPr>
              <a:buNone/>
            </a:pPr>
            <a:r>
              <a:rPr lang="id-ID" dirty="0" smtClean="0"/>
              <a:t>	Manajemen SDM perusahaan sangat menentukan produktivitas tenaga kerja. Karakteristik Manajemen SDM yang baik:</a:t>
            </a:r>
          </a:p>
          <a:p>
            <a:pPr marL="514350" indent="-514350">
              <a:buAutoNum type="arabicPeriod"/>
            </a:pPr>
            <a:r>
              <a:rPr lang="id-ID" dirty="0" smtClean="0"/>
              <a:t>Karyawan yang melakukan pekerjaan adalah karyawan yang kompeten di bidangnya.</a:t>
            </a:r>
          </a:p>
          <a:p>
            <a:pPr marL="514350" indent="-514350">
              <a:buAutoNum type="arabicPeriod"/>
            </a:pPr>
            <a:r>
              <a:rPr lang="id-ID" dirty="0" smtClean="0"/>
              <a:t>Pengambilan keputusan harus terjadi pada tingkat manajemen yang lebih rendah.</a:t>
            </a:r>
          </a:p>
          <a:p>
            <a:pPr marL="514350" indent="-514350">
              <a:buAutoNum type="arabicPeriod"/>
            </a:pPr>
            <a:r>
              <a:rPr lang="id-ID" dirty="0" smtClean="0"/>
              <a:t>Karyawan yang partisipasif yang mampu untuk meningkatkan kepuasan kerja dan komitmen terhadap tujuan perusahaan,</a:t>
            </a:r>
          </a:p>
          <a:p>
            <a:pPr marL="514350" indent="-514350">
              <a:buAutoNum type="arabicPeriod"/>
            </a:pPr>
            <a:r>
              <a:rPr lang="id-ID" dirty="0" smtClean="0"/>
              <a:t>Berbagai ide yang muncul dari karyawan harus didengarkan.</a:t>
            </a:r>
            <a:endParaRPr lang="id-ID"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288</TotalTime>
  <Words>1231</Words>
  <Application>Microsoft Office PowerPoint</Application>
  <PresentationFormat>On-screen Show (4:3)</PresentationFormat>
  <Paragraphs>429</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BIAYA TENAGA KERJA</vt:lpstr>
      <vt:lpstr>Komponen Biaya Tenaga Kerja</vt:lpstr>
      <vt:lpstr>PowerPoint Presentation</vt:lpstr>
      <vt:lpstr>Produktivitas dan Biaya Tenaga Kerja</vt:lpstr>
      <vt:lpstr>PowerPoint Presentation</vt:lpstr>
      <vt:lpstr>PowerPoint Presentation</vt:lpstr>
      <vt:lpstr>PowerPoint Presentation</vt:lpstr>
      <vt:lpstr>PowerPoint Presentation</vt:lpstr>
      <vt:lpstr>PowerPoint Presentation</vt:lpstr>
      <vt:lpstr>Program Insentif</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Organisasi Untuk Pengendalian Biaya Tenaga Kerja</vt:lpstr>
      <vt:lpstr>PowerPoint Presentation</vt:lpstr>
      <vt:lpstr>Akuntansi Biaya Tenaga Kerja</vt:lpstr>
      <vt:lpstr>Gaji dan Upah Reguler</vt:lpstr>
      <vt:lpstr>PowerPoint Presentation</vt:lpstr>
      <vt:lpstr>Tunjangan Asuransi dan Pensiun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BIAYA TENAGA KERJA</dc:title>
  <dc:creator>asus</dc:creator>
  <cp:lastModifiedBy>ASUS</cp:lastModifiedBy>
  <cp:revision>53</cp:revision>
  <dcterms:created xsi:type="dcterms:W3CDTF">2015-12-13T02:20:16Z</dcterms:created>
  <dcterms:modified xsi:type="dcterms:W3CDTF">2017-10-10T14:29:56Z</dcterms:modified>
</cp:coreProperties>
</file>